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70" r:id="rId5"/>
    <p:sldId id="260" r:id="rId6"/>
    <p:sldId id="262" r:id="rId7"/>
    <p:sldId id="264" r:id="rId8"/>
    <p:sldId id="265" r:id="rId9"/>
    <p:sldId id="266" r:id="rId10"/>
    <p:sldId id="267" r:id="rId11"/>
    <p:sldId id="268" r:id="rId12"/>
    <p:sldId id="274" r:id="rId13"/>
    <p:sldId id="276" r:id="rId14"/>
    <p:sldId id="269" r:id="rId15"/>
    <p:sldId id="272" r:id="rId16"/>
    <p:sldId id="271" r:id="rId17"/>
  </p:sldIdLst>
  <p:sldSz cx="9144000" cy="6858000" type="screen4x3"/>
  <p:notesSz cx="6858000" cy="9144000"/>
  <p:defaultTextStyle>
    <a:defPPr>
      <a:defRPr lang="da-DK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634" autoAdjust="0"/>
  </p:normalViewPr>
  <p:slideViewPr>
    <p:cSldViewPr>
      <p:cViewPr varScale="1">
        <p:scale>
          <a:sx n="105" d="100"/>
          <a:sy n="105" d="100"/>
        </p:scale>
        <p:origin x="996" y="1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7" Type="http://schemas.openxmlformats.org/officeDocument/2006/relationships/image" Target="../media/image13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6" Type="http://schemas.openxmlformats.org/officeDocument/2006/relationships/image" Target="../media/image12.wmf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75DAE7-6A0C-45E8-BE53-B4AC0B9C2DF7}" type="datetimeFigureOut">
              <a:rPr lang="da-DK"/>
              <a:pPr>
                <a:defRPr/>
              </a:pPr>
              <a:t>17-03-2020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41C9D3-6FE4-40EE-88F8-CF2EEE31A2DD}" type="slidenum">
              <a:rPr lang="da-DK" altLang="da-DK"/>
              <a:pPr>
                <a:defRPr/>
              </a:pPr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2712419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1B51BA-DE64-48DD-BE5F-9F1187278981}" type="datetimeFigureOut">
              <a:rPr lang="da-DK"/>
              <a:pPr>
                <a:defRPr/>
              </a:pPr>
              <a:t>17-03-2020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5B3E0C-9746-4D62-8769-1B8F0B8B9D71}" type="slidenum">
              <a:rPr lang="da-DK" altLang="da-DK"/>
              <a:pPr>
                <a:defRPr/>
              </a:pPr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813302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2614B8-7951-494B-8940-BA5A451AF8DE}" type="datetimeFigureOut">
              <a:rPr lang="da-DK"/>
              <a:pPr>
                <a:defRPr/>
              </a:pPr>
              <a:t>17-03-2020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824D13-1159-4CCA-BB9B-49C2105F22EF}" type="slidenum">
              <a:rPr lang="da-DK" altLang="da-DK"/>
              <a:pPr>
                <a:defRPr/>
              </a:pPr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3972640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53909D-DFE0-4B24-9E3B-717DFA089C30}" type="datetimeFigureOut">
              <a:rPr lang="da-DK"/>
              <a:pPr>
                <a:defRPr/>
              </a:pPr>
              <a:t>17-03-2020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B451DD-263B-4D74-8504-98332D5D57E2}" type="slidenum">
              <a:rPr lang="da-DK" altLang="da-DK"/>
              <a:pPr>
                <a:defRPr/>
              </a:pPr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2446247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F9DD3F-5FF8-41B8-85FE-EDA09991D756}" type="datetimeFigureOut">
              <a:rPr lang="da-DK"/>
              <a:pPr>
                <a:defRPr/>
              </a:pPr>
              <a:t>17-03-2020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46469B-68ED-4F2D-8459-56F2F79446F3}" type="slidenum">
              <a:rPr lang="da-DK" altLang="da-DK"/>
              <a:pPr>
                <a:defRPr/>
              </a:pPr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3194284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9CF9BA-C2A3-479B-B111-1D7D7B788B06}" type="datetimeFigureOut">
              <a:rPr lang="da-DK"/>
              <a:pPr>
                <a:defRPr/>
              </a:pPr>
              <a:t>17-03-2020</a:t>
            </a:fld>
            <a:endParaRPr lang="da-DK"/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78F94A-D5D1-48DB-88B8-BA1830536BAA}" type="slidenum">
              <a:rPr lang="da-DK" altLang="da-DK"/>
              <a:pPr>
                <a:defRPr/>
              </a:pPr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4029716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D9BDC5-C5AA-4607-9513-E72CC87217B0}" type="datetimeFigureOut">
              <a:rPr lang="da-DK"/>
              <a:pPr>
                <a:defRPr/>
              </a:pPr>
              <a:t>17-03-2020</a:t>
            </a:fld>
            <a:endParaRPr lang="da-DK"/>
          </a:p>
        </p:txBody>
      </p:sp>
      <p:sp>
        <p:nvSpPr>
          <p:cNvPr id="8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9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B7F610-B3E9-45E3-AE7F-FBF747A62921}" type="slidenum">
              <a:rPr lang="da-DK" altLang="da-DK"/>
              <a:pPr>
                <a:defRPr/>
              </a:pPr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2943538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DCF8FB-13E4-4C89-B6FC-3AE61F699EC9}" type="datetimeFigureOut">
              <a:rPr lang="da-DK"/>
              <a:pPr>
                <a:defRPr/>
              </a:pPr>
              <a:t>17-03-2020</a:t>
            </a:fld>
            <a:endParaRPr lang="da-DK"/>
          </a:p>
        </p:txBody>
      </p:sp>
      <p:sp>
        <p:nvSpPr>
          <p:cNvPr id="4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FCB0E9-260B-49B2-957B-46F71AC00672}" type="slidenum">
              <a:rPr lang="da-DK" altLang="da-DK"/>
              <a:pPr>
                <a:defRPr/>
              </a:pPr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2378567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A5E42-B554-4988-9831-EC27359903CD}" type="datetimeFigureOut">
              <a:rPr lang="da-DK"/>
              <a:pPr>
                <a:defRPr/>
              </a:pPr>
              <a:t>17-03-2020</a:t>
            </a:fld>
            <a:endParaRPr lang="da-DK"/>
          </a:p>
        </p:txBody>
      </p:sp>
      <p:sp>
        <p:nvSpPr>
          <p:cNvPr id="3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4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D99F28-0964-47A2-BBEE-4E6F2FA68DD2}" type="slidenum">
              <a:rPr lang="da-DK" altLang="da-DK"/>
              <a:pPr>
                <a:defRPr/>
              </a:pPr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3883926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1B0ADB-0E3D-4DA0-B6C6-455CCBDD1725}" type="datetimeFigureOut">
              <a:rPr lang="da-DK"/>
              <a:pPr>
                <a:defRPr/>
              </a:pPr>
              <a:t>17-03-2020</a:t>
            </a:fld>
            <a:endParaRPr lang="da-DK"/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2E8B07-5DE0-4825-BAC4-BF0D19D82954}" type="slidenum">
              <a:rPr lang="da-DK" altLang="da-DK"/>
              <a:pPr>
                <a:defRPr/>
              </a:pPr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2286014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C7B72C-F14E-4A9F-8617-E1A42613BF0E}" type="datetimeFigureOut">
              <a:rPr lang="da-DK"/>
              <a:pPr>
                <a:defRPr/>
              </a:pPr>
              <a:t>17-03-2020</a:t>
            </a:fld>
            <a:endParaRPr lang="da-DK"/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7356BC-234C-459C-B04D-8F621FC807E3}" type="slidenum">
              <a:rPr lang="da-DK" altLang="da-DK"/>
              <a:pPr>
                <a:defRPr/>
              </a:pPr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147428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dsholder til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/>
              <a:t>Klik for at redigere titeltypografi i masteren</a:t>
            </a:r>
          </a:p>
        </p:txBody>
      </p:sp>
      <p:sp>
        <p:nvSpPr>
          <p:cNvPr id="1027" name="Pladsholder til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/>
              <a:t>Klik for at redigere typografi i masteren</a:t>
            </a:r>
          </a:p>
          <a:p>
            <a:pPr lvl="1"/>
            <a:r>
              <a:rPr lang="da-DK" altLang="da-DK"/>
              <a:t>Andet niveau</a:t>
            </a:r>
          </a:p>
          <a:p>
            <a:pPr lvl="2"/>
            <a:r>
              <a:rPr lang="da-DK" altLang="da-DK"/>
              <a:t>Tredje niveau</a:t>
            </a:r>
          </a:p>
          <a:p>
            <a:pPr lvl="3"/>
            <a:r>
              <a:rPr lang="da-DK" altLang="da-DK"/>
              <a:t>Fjerde niveau</a:t>
            </a:r>
          </a:p>
          <a:p>
            <a:pPr lvl="4"/>
            <a:r>
              <a:rPr lang="da-DK" alt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246E3FF-794A-4E99-8DDF-0E441B567295}" type="datetimeFigureOut">
              <a:rPr lang="da-DK"/>
              <a:pPr>
                <a:defRPr/>
              </a:pPr>
              <a:t>17-03-2020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3A52BC4-8B7A-4A6A-B18C-D383178E67D2}" type="slidenum">
              <a:rPr lang="da-DK" altLang="da-DK"/>
              <a:pPr>
                <a:defRPr/>
              </a:pPr>
              <a:t>‹nr.›</a:t>
            </a:fld>
            <a:endParaRPr lang="da-DK" alt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ww.youtube.com/watch?time_continue=10&amp;v=zFTq2v9Ichs&amp;feature=emb_logo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tonny@obex.dk" TargetMode="External"/><Relationship Id="rId2" Type="http://schemas.openxmlformats.org/officeDocument/2006/relationships/hyperlink" Target="https://www.smk.dk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fwYfuJfIgaw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tonny@obex.dk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textanalyse.dk/Billeder/Gyldent%20snit%20Albrecht%20Durer%20The%20Adoration%20of%20the%20Magi%201504.jp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13" Type="http://schemas.openxmlformats.org/officeDocument/2006/relationships/oleObject" Target="../embeddings/oleObject7.bin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12" Type="http://schemas.openxmlformats.org/officeDocument/2006/relationships/image" Target="../media/image11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3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wmf"/><Relationship Id="rId11" Type="http://schemas.openxmlformats.org/officeDocument/2006/relationships/oleObject" Target="../embeddings/oleObject6.bin"/><Relationship Id="rId5" Type="http://schemas.openxmlformats.org/officeDocument/2006/relationships/oleObject" Target="../embeddings/oleObject3.bin"/><Relationship Id="rId15" Type="http://schemas.openxmlformats.org/officeDocument/2006/relationships/oleObject" Target="../embeddings/oleObject8.bin"/><Relationship Id="rId10" Type="http://schemas.openxmlformats.org/officeDocument/2006/relationships/image" Target="../media/image10.wmf"/><Relationship Id="rId4" Type="http://schemas.openxmlformats.org/officeDocument/2006/relationships/image" Target="../media/image7.wmf"/><Relationship Id="rId9" Type="http://schemas.openxmlformats.org/officeDocument/2006/relationships/oleObject" Target="../embeddings/oleObject5.bin"/><Relationship Id="rId14" Type="http://schemas.openxmlformats.org/officeDocument/2006/relationships/image" Target="../media/image12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085KSyQVb-U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-828600" y="476672"/>
            <a:ext cx="9144000" cy="1470025"/>
          </a:xfrm>
        </p:spPr>
        <p:txBody>
          <a:bodyPr rtlCol="0">
            <a:normAutofit fontScale="90000"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da-DK" sz="8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 GYLDNE SNIT</a:t>
            </a:r>
            <a:br>
              <a:rPr lang="da-DK" sz="8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a-DK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2020</a:t>
            </a:r>
            <a:endParaRPr lang="da-DK" sz="2400" b="1" i="1" dirty="0"/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3190676" y="2420888"/>
            <a:ext cx="2762647" cy="2357437"/>
          </a:xfrm>
          <a:prstGeom prst="rect">
            <a:avLst/>
          </a:prstGeom>
        </p:spPr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da-DK" sz="11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9K</a:t>
            </a:r>
            <a:endParaRPr lang="da-DK" sz="112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Pladsholder til indhold 2"/>
          <p:cNvSpPr txBox="1">
            <a:spLocks/>
          </p:cNvSpPr>
          <p:nvPr/>
        </p:nvSpPr>
        <p:spPr bwMode="auto">
          <a:xfrm>
            <a:off x="857250" y="1357313"/>
            <a:ext cx="4857750" cy="421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da-DK" altLang="da-DK" sz="2000" b="1" dirty="0">
                <a:solidFill>
                  <a:schemeClr val="bg1"/>
                </a:solidFill>
                <a:latin typeface="Verdana" panose="020B0604030504040204" pitchFamily="34" charset="0"/>
              </a:rPr>
              <a:t>DET GYLDNE SNIT I KUNSTEN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da-DK" altLang="da-DK" sz="2000" b="1" dirty="0">
              <a:solidFill>
                <a:schemeClr val="bg1"/>
              </a:solidFill>
              <a:latin typeface="Verdana" panose="020B0604030504040204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da-DK" altLang="da-DK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Når man skal finde det gyldne snit i fx et billede, måler man op, således at forholdet er 1:1,62 eller 0,38:0,62. Svært?, nej (!), ikke når man først har prøvet det. Vi prøver lige: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da-DK" altLang="da-DK" sz="1600" dirty="0">
              <a:solidFill>
                <a:schemeClr val="bg1"/>
              </a:solidFill>
              <a:latin typeface="Verdana" panose="020B0604030504040204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da-DK" altLang="da-DK" sz="1600" dirty="0">
                <a:solidFill>
                  <a:schemeClr val="bg1"/>
                </a:solidFill>
                <a:latin typeface="Verdana" panose="020B0604030504040204" pitchFamily="34" charset="0"/>
              </a:rPr>
              <a:t>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da-DK" altLang="da-DK" sz="1600" dirty="0">
              <a:solidFill>
                <a:schemeClr val="bg1"/>
              </a:solidFill>
              <a:latin typeface="Verdana" panose="020B0604030504040204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da-DK" altLang="da-DK" sz="1600" dirty="0">
              <a:solidFill>
                <a:schemeClr val="bg1"/>
              </a:solidFill>
              <a:latin typeface="Verdana" panose="020B0604030504040204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da-DK" altLang="da-DK" sz="1600" dirty="0">
              <a:solidFill>
                <a:schemeClr val="bg1"/>
              </a:solidFill>
              <a:latin typeface="Verdana" panose="020B0604030504040204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da-DK" altLang="da-DK" sz="1600" dirty="0">
              <a:solidFill>
                <a:schemeClr val="bg1"/>
              </a:solidFill>
              <a:latin typeface="Verdana" panose="020B0604030504040204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da-DK" altLang="da-DK" sz="1600" dirty="0">
              <a:solidFill>
                <a:schemeClr val="bg1"/>
              </a:solidFill>
              <a:latin typeface="Verdana" panose="020B0604030504040204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da-DK" altLang="da-DK" sz="1600" dirty="0">
              <a:solidFill>
                <a:schemeClr val="bg1"/>
              </a:solidFill>
              <a:latin typeface="Verdana" panose="020B0604030504040204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da-DK" altLang="da-DK" sz="1600" dirty="0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857250" y="428625"/>
            <a:ext cx="7858125" cy="928688"/>
          </a:xfrm>
          <a:prstGeom prst="rect">
            <a:avLst/>
          </a:prstGeom>
        </p:spPr>
        <p:txBody>
          <a:bodyPr anchor="ctr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a-DK" sz="71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Om</a:t>
            </a:r>
            <a:r>
              <a:rPr lang="da-DK" sz="71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da-DK" sz="71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Det gyldne snit</a:t>
            </a:r>
            <a:br>
              <a:rPr lang="da-DK" sz="66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endParaRPr lang="da-DK" sz="2400" b="1" i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a-DK" altLang="da-DK" sz="1800">
              <a:latin typeface="Arial" panose="020B0604020202020204" pitchFamily="34" charset="0"/>
            </a:endParaRPr>
          </a:p>
        </p:txBody>
      </p:sp>
      <p:pic>
        <p:nvPicPr>
          <p:cNvPr id="11270" name="Picture 4" descr="http://www.benforlaengelse.dk/images/Proportioner%20Da%20VInci%20mand%20med%20ma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1355725"/>
            <a:ext cx="2693988" cy="271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Pladsholder til indhold 2"/>
          <p:cNvSpPr txBox="1">
            <a:spLocks/>
          </p:cNvSpPr>
          <p:nvPr/>
        </p:nvSpPr>
        <p:spPr bwMode="auto">
          <a:xfrm>
            <a:off x="857250" y="1214438"/>
            <a:ext cx="735806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da-DK" altLang="da-DK" sz="1600">
              <a:solidFill>
                <a:schemeClr val="bg1"/>
              </a:solidFill>
              <a:latin typeface="Verdana" panose="020B0604030504040204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da-DK" altLang="da-DK" sz="1600">
                <a:solidFill>
                  <a:schemeClr val="bg1"/>
                </a:solidFill>
                <a:latin typeface="Verdana" panose="020B0604030504040204" pitchFamily="34" charset="0"/>
              </a:rPr>
              <a:t>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da-DK" altLang="da-DK" sz="1600">
              <a:solidFill>
                <a:schemeClr val="bg1"/>
              </a:solidFill>
              <a:latin typeface="Verdana" panose="020B0604030504040204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da-DK" altLang="da-DK" sz="1600">
              <a:solidFill>
                <a:schemeClr val="bg1"/>
              </a:solidFill>
              <a:latin typeface="Verdana" panose="020B0604030504040204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da-DK" altLang="da-DK" sz="1600">
              <a:solidFill>
                <a:schemeClr val="bg1"/>
              </a:solidFill>
              <a:latin typeface="Verdana" panose="020B0604030504040204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da-DK" altLang="da-DK" sz="1600">
              <a:solidFill>
                <a:schemeClr val="bg1"/>
              </a:solidFill>
              <a:latin typeface="Verdana" panose="020B0604030504040204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da-DK" altLang="da-DK" sz="1600">
              <a:solidFill>
                <a:schemeClr val="bg1"/>
              </a:solidFill>
              <a:latin typeface="Verdana" panose="020B0604030504040204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da-DK" altLang="da-DK" sz="1600">
              <a:solidFill>
                <a:schemeClr val="bg1"/>
              </a:solidFill>
              <a:latin typeface="Verdana" panose="020B0604030504040204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da-DK" altLang="da-DK" sz="1600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857250" y="428625"/>
            <a:ext cx="8001000" cy="928688"/>
          </a:xfrm>
          <a:prstGeom prst="rect">
            <a:avLst/>
          </a:prstGeom>
        </p:spPr>
        <p:txBody>
          <a:bodyPr anchor="ctr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a-DK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Konstruktion af de gyldne snit</a:t>
            </a:r>
            <a:br>
              <a:rPr lang="da-DK" sz="66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endParaRPr lang="da-DK" sz="2400" b="1" i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a-DK" altLang="da-DK" sz="1800">
              <a:latin typeface="Arial" panose="020B0604020202020204" pitchFamily="34" charset="0"/>
            </a:endParaRPr>
          </a:p>
        </p:txBody>
      </p:sp>
      <p:pic>
        <p:nvPicPr>
          <p:cNvPr id="1229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97" t="15714" r="22321" b="25000"/>
          <a:stretch>
            <a:fillRect/>
          </a:stretch>
        </p:blipFill>
        <p:spPr bwMode="auto">
          <a:xfrm>
            <a:off x="2071688" y="1857375"/>
            <a:ext cx="4929187" cy="397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Lige pilforbindelse 11"/>
          <p:cNvCxnSpPr/>
          <p:nvPr/>
        </p:nvCxnSpPr>
        <p:spPr>
          <a:xfrm rot="5400000">
            <a:off x="6287294" y="5072857"/>
            <a:ext cx="1571625" cy="1587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Lige pilforbindelse 14"/>
          <p:cNvCxnSpPr/>
          <p:nvPr/>
        </p:nvCxnSpPr>
        <p:spPr>
          <a:xfrm rot="5400000" flipH="1" flipV="1">
            <a:off x="5930106" y="3071019"/>
            <a:ext cx="2428875" cy="1588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97" name="Tekstboks 17"/>
          <p:cNvSpPr txBox="1">
            <a:spLocks noChangeArrowheads="1"/>
          </p:cNvSpPr>
          <p:nvPr/>
        </p:nvSpPr>
        <p:spPr bwMode="auto">
          <a:xfrm>
            <a:off x="7215188" y="2928938"/>
            <a:ext cx="6429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da-DK" sz="1800">
                <a:solidFill>
                  <a:schemeClr val="bg1"/>
                </a:solidFill>
                <a:latin typeface="Arial" panose="020B0604020202020204" pitchFamily="34" charset="0"/>
              </a:rPr>
              <a:t>0,62</a:t>
            </a:r>
          </a:p>
        </p:txBody>
      </p:sp>
      <p:sp>
        <p:nvSpPr>
          <p:cNvPr id="12298" name="Tekstboks 18"/>
          <p:cNvSpPr txBox="1">
            <a:spLocks noChangeArrowheads="1"/>
          </p:cNvSpPr>
          <p:nvPr/>
        </p:nvSpPr>
        <p:spPr bwMode="auto">
          <a:xfrm>
            <a:off x="7143750" y="4929188"/>
            <a:ext cx="6429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da-DK" sz="1800">
                <a:solidFill>
                  <a:schemeClr val="bg1"/>
                </a:solidFill>
                <a:latin typeface="Arial" panose="020B0604020202020204" pitchFamily="34" charset="0"/>
              </a:rPr>
              <a:t>0,38</a:t>
            </a:r>
          </a:p>
        </p:txBody>
      </p:sp>
      <p:cxnSp>
        <p:nvCxnSpPr>
          <p:cNvPr id="20" name="Lige pilforbindelse 19"/>
          <p:cNvCxnSpPr/>
          <p:nvPr/>
        </p:nvCxnSpPr>
        <p:spPr>
          <a:xfrm rot="16200000" flipV="1">
            <a:off x="1179513" y="2606675"/>
            <a:ext cx="1500188" cy="1587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Lige pilforbindelse 20"/>
          <p:cNvCxnSpPr/>
          <p:nvPr/>
        </p:nvCxnSpPr>
        <p:spPr>
          <a:xfrm rot="5400000">
            <a:off x="786606" y="4571207"/>
            <a:ext cx="2428875" cy="1588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Lige pilforbindelse 21"/>
          <p:cNvCxnSpPr/>
          <p:nvPr/>
        </p:nvCxnSpPr>
        <p:spPr>
          <a:xfrm rot="10800000" flipV="1">
            <a:off x="2071688" y="5929313"/>
            <a:ext cx="3071812" cy="1587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Lige pilforbindelse 22"/>
          <p:cNvCxnSpPr/>
          <p:nvPr/>
        </p:nvCxnSpPr>
        <p:spPr>
          <a:xfrm rot="10800000">
            <a:off x="2071688" y="1714500"/>
            <a:ext cx="3071812" cy="1588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03" name="Tekstboks 28"/>
          <p:cNvSpPr txBox="1">
            <a:spLocks noChangeArrowheads="1"/>
          </p:cNvSpPr>
          <p:nvPr/>
        </p:nvSpPr>
        <p:spPr bwMode="auto">
          <a:xfrm>
            <a:off x="1285875" y="4786313"/>
            <a:ext cx="6429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da-DK" sz="1800">
                <a:solidFill>
                  <a:schemeClr val="bg1"/>
                </a:solidFill>
                <a:latin typeface="Arial" panose="020B0604020202020204" pitchFamily="34" charset="0"/>
              </a:rPr>
              <a:t>0,62</a:t>
            </a:r>
          </a:p>
        </p:txBody>
      </p:sp>
      <p:sp>
        <p:nvSpPr>
          <p:cNvPr id="12304" name="Tekstboks 30"/>
          <p:cNvSpPr txBox="1">
            <a:spLocks noChangeArrowheads="1"/>
          </p:cNvSpPr>
          <p:nvPr/>
        </p:nvSpPr>
        <p:spPr bwMode="auto">
          <a:xfrm>
            <a:off x="1214438" y="2500313"/>
            <a:ext cx="6429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da-DK" sz="1800">
                <a:solidFill>
                  <a:schemeClr val="bg1"/>
                </a:solidFill>
                <a:latin typeface="Arial" panose="020B0604020202020204" pitchFamily="34" charset="0"/>
              </a:rPr>
              <a:t>0,38</a:t>
            </a:r>
          </a:p>
        </p:txBody>
      </p:sp>
      <p:cxnSp>
        <p:nvCxnSpPr>
          <p:cNvPr id="37" name="Lige pilforbindelse 36"/>
          <p:cNvCxnSpPr/>
          <p:nvPr/>
        </p:nvCxnSpPr>
        <p:spPr>
          <a:xfrm>
            <a:off x="5143500" y="1643063"/>
            <a:ext cx="1857375" cy="1587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Lige pilforbindelse 39"/>
          <p:cNvCxnSpPr/>
          <p:nvPr/>
        </p:nvCxnSpPr>
        <p:spPr>
          <a:xfrm flipV="1">
            <a:off x="5143500" y="6000750"/>
            <a:ext cx="1857375" cy="1588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Ellipse 45"/>
          <p:cNvSpPr/>
          <p:nvPr/>
        </p:nvSpPr>
        <p:spPr>
          <a:xfrm>
            <a:off x="3786188" y="4143375"/>
            <a:ext cx="285750" cy="285750"/>
          </a:xfrm>
          <a:prstGeom prst="ellipse">
            <a:avLst/>
          </a:prstGeom>
          <a:solidFill>
            <a:srgbClr val="FF0000">
              <a:alpha val="5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a-DK"/>
          </a:p>
        </p:txBody>
      </p:sp>
      <p:sp>
        <p:nvSpPr>
          <p:cNvPr id="47" name="Ellipse 46"/>
          <p:cNvSpPr/>
          <p:nvPr/>
        </p:nvSpPr>
        <p:spPr>
          <a:xfrm>
            <a:off x="3786188" y="3214688"/>
            <a:ext cx="285750" cy="285750"/>
          </a:xfrm>
          <a:prstGeom prst="ellipse">
            <a:avLst/>
          </a:prstGeom>
          <a:solidFill>
            <a:srgbClr val="FF0000">
              <a:alpha val="5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a-DK"/>
          </a:p>
        </p:txBody>
      </p:sp>
      <p:sp>
        <p:nvSpPr>
          <p:cNvPr id="48" name="Ellipse 47"/>
          <p:cNvSpPr/>
          <p:nvPr/>
        </p:nvSpPr>
        <p:spPr>
          <a:xfrm>
            <a:off x="5000625" y="3214688"/>
            <a:ext cx="285750" cy="285750"/>
          </a:xfrm>
          <a:prstGeom prst="ellipse">
            <a:avLst/>
          </a:prstGeom>
          <a:solidFill>
            <a:srgbClr val="FF0000">
              <a:alpha val="5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a-DK"/>
          </a:p>
        </p:txBody>
      </p:sp>
      <p:sp>
        <p:nvSpPr>
          <p:cNvPr id="49" name="Ellipse 48"/>
          <p:cNvSpPr/>
          <p:nvPr/>
        </p:nvSpPr>
        <p:spPr>
          <a:xfrm>
            <a:off x="5000625" y="4143375"/>
            <a:ext cx="285750" cy="285750"/>
          </a:xfrm>
          <a:prstGeom prst="ellipse">
            <a:avLst/>
          </a:prstGeom>
          <a:solidFill>
            <a:srgbClr val="FF0000">
              <a:alpha val="5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a-DK"/>
          </a:p>
        </p:txBody>
      </p:sp>
      <p:sp>
        <p:nvSpPr>
          <p:cNvPr id="12311" name="Tekstboks 51"/>
          <p:cNvSpPr txBox="1">
            <a:spLocks noChangeArrowheads="1"/>
          </p:cNvSpPr>
          <p:nvPr/>
        </p:nvSpPr>
        <p:spPr bwMode="auto">
          <a:xfrm>
            <a:off x="5715000" y="6143625"/>
            <a:ext cx="6429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da-DK" sz="1800">
                <a:solidFill>
                  <a:schemeClr val="bg1"/>
                </a:solidFill>
                <a:latin typeface="Arial" panose="020B0604020202020204" pitchFamily="34" charset="0"/>
              </a:rPr>
              <a:t>0,38</a:t>
            </a:r>
          </a:p>
        </p:txBody>
      </p:sp>
      <p:sp>
        <p:nvSpPr>
          <p:cNvPr id="12312" name="Tekstboks 52"/>
          <p:cNvSpPr txBox="1">
            <a:spLocks noChangeArrowheads="1"/>
          </p:cNvSpPr>
          <p:nvPr/>
        </p:nvSpPr>
        <p:spPr bwMode="auto">
          <a:xfrm>
            <a:off x="3429000" y="6000750"/>
            <a:ext cx="6429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da-DK" sz="1800">
                <a:solidFill>
                  <a:schemeClr val="bg1"/>
                </a:solidFill>
                <a:latin typeface="Arial" panose="020B0604020202020204" pitchFamily="34" charset="0"/>
              </a:rPr>
              <a:t>0,62</a:t>
            </a:r>
          </a:p>
        </p:txBody>
      </p:sp>
      <p:sp>
        <p:nvSpPr>
          <p:cNvPr id="12313" name="Tekstboks 53"/>
          <p:cNvSpPr txBox="1">
            <a:spLocks noChangeArrowheads="1"/>
          </p:cNvSpPr>
          <p:nvPr/>
        </p:nvSpPr>
        <p:spPr bwMode="auto">
          <a:xfrm>
            <a:off x="3429000" y="1285875"/>
            <a:ext cx="6429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da-DK" sz="1800">
                <a:solidFill>
                  <a:schemeClr val="bg1"/>
                </a:solidFill>
                <a:latin typeface="Arial" panose="020B0604020202020204" pitchFamily="34" charset="0"/>
              </a:rPr>
              <a:t>0,62</a:t>
            </a:r>
          </a:p>
        </p:txBody>
      </p:sp>
      <p:sp>
        <p:nvSpPr>
          <p:cNvPr id="12314" name="Tekstboks 54"/>
          <p:cNvSpPr txBox="1">
            <a:spLocks noChangeArrowheads="1"/>
          </p:cNvSpPr>
          <p:nvPr/>
        </p:nvSpPr>
        <p:spPr bwMode="auto">
          <a:xfrm>
            <a:off x="5786438" y="1214438"/>
            <a:ext cx="6429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da-DK" sz="1800">
                <a:solidFill>
                  <a:schemeClr val="bg1"/>
                </a:solidFill>
                <a:latin typeface="Arial" panose="020B0604020202020204" pitchFamily="34" charset="0"/>
              </a:rPr>
              <a:t>0,38</a:t>
            </a:r>
          </a:p>
        </p:txBody>
      </p:sp>
      <p:sp>
        <p:nvSpPr>
          <p:cNvPr id="12315" name="Tekstboks 55"/>
          <p:cNvSpPr txBox="1">
            <a:spLocks noChangeArrowheads="1"/>
          </p:cNvSpPr>
          <p:nvPr/>
        </p:nvSpPr>
        <p:spPr bwMode="auto">
          <a:xfrm>
            <a:off x="2071688" y="1928813"/>
            <a:ext cx="4929187" cy="2921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da-DK" sz="1300" b="1">
                <a:solidFill>
                  <a:schemeClr val="bg1"/>
                </a:solidFill>
                <a:latin typeface="Arial" panose="020B0604020202020204" pitchFamily="34" charset="0"/>
              </a:rPr>
              <a:t>Sker der noget interessant, dér hvor de gyldne snit mødes?</a:t>
            </a:r>
          </a:p>
        </p:txBody>
      </p:sp>
      <p:sp>
        <p:nvSpPr>
          <p:cNvPr id="57" name="Højrepil 56"/>
          <p:cNvSpPr/>
          <p:nvPr/>
        </p:nvSpPr>
        <p:spPr>
          <a:xfrm>
            <a:off x="1643063" y="3571875"/>
            <a:ext cx="2500312" cy="571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a-DK"/>
          </a:p>
        </p:txBody>
      </p:sp>
      <p:sp>
        <p:nvSpPr>
          <p:cNvPr id="12317" name="Tekstboks 57"/>
          <p:cNvSpPr txBox="1">
            <a:spLocks noChangeArrowheads="1"/>
          </p:cNvSpPr>
          <p:nvPr/>
        </p:nvSpPr>
        <p:spPr bwMode="auto">
          <a:xfrm>
            <a:off x="1643063" y="3643313"/>
            <a:ext cx="25003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da-DK" sz="1800">
                <a:solidFill>
                  <a:schemeClr val="bg1"/>
                </a:solidFill>
                <a:latin typeface="Arial" panose="020B0604020202020204" pitchFamily="34" charset="0"/>
              </a:rPr>
              <a:t>Det gyldne rektangel</a:t>
            </a:r>
          </a:p>
        </p:txBody>
      </p:sp>
      <p:sp>
        <p:nvSpPr>
          <p:cNvPr id="12318" name="Tekstboks 60"/>
          <p:cNvSpPr txBox="1">
            <a:spLocks noChangeArrowheads="1"/>
          </p:cNvSpPr>
          <p:nvPr/>
        </p:nvSpPr>
        <p:spPr bwMode="auto">
          <a:xfrm>
            <a:off x="2071688" y="5143500"/>
            <a:ext cx="4929187" cy="369888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a-DK" altLang="da-DK" sz="1800">
                <a:solidFill>
                  <a:schemeClr val="bg1"/>
                </a:solidFill>
                <a:latin typeface="Arial" panose="020B0604020202020204" pitchFamily="34" charset="0"/>
              </a:rPr>
              <a:t>Opdeling af billedflade efter gyldent snit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857250" y="428625"/>
            <a:ext cx="8001000" cy="928688"/>
          </a:xfrm>
          <a:prstGeom prst="rect">
            <a:avLst/>
          </a:prstGeom>
        </p:spPr>
        <p:txBody>
          <a:bodyPr anchor="ctr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a-DK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Konstruktion af de gyldne snit</a:t>
            </a:r>
            <a:br>
              <a:rPr lang="da-DK" sz="66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endParaRPr lang="da-DK" sz="2400" b="1" i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a-DK" altLang="da-DK" sz="1800">
              <a:latin typeface="Arial" panose="020B0604020202020204" pitchFamily="34" charset="0"/>
            </a:endParaRPr>
          </a:p>
        </p:txBody>
      </p:sp>
      <p:sp>
        <p:nvSpPr>
          <p:cNvPr id="30" name="Pladsholder til indhold 2">
            <a:extLst>
              <a:ext uri="{FF2B5EF4-FFF2-40B4-BE49-F238E27FC236}">
                <a16:creationId xmlns:a16="http://schemas.microsoft.com/office/drawing/2014/main" id="{317F1446-F7F2-4697-ABBD-956BA6D8FA04}"/>
              </a:ext>
            </a:extLst>
          </p:cNvPr>
          <p:cNvSpPr txBox="1">
            <a:spLocks/>
          </p:cNvSpPr>
          <p:nvPr/>
        </p:nvSpPr>
        <p:spPr bwMode="auto">
          <a:xfrm>
            <a:off x="857250" y="1357313"/>
            <a:ext cx="7603182" cy="421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da-DK" altLang="da-DK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Da det godt kan være lidt besværligt at konstruere de gyldne snitlinjer på papir. Heldigvis kan man gøre det i Word. Hér følger en video, og på næste side kan man i tekst og billeder ses hvordan det kan gøres.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da-DK" altLang="da-DK" sz="1600" dirty="0">
              <a:solidFill>
                <a:schemeClr val="bg1"/>
              </a:solidFill>
              <a:latin typeface="Verdana" panose="020B0604030504040204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da-DK" altLang="da-DK" sz="1600" dirty="0">
                <a:solidFill>
                  <a:schemeClr val="bg1"/>
                </a:solidFill>
                <a:latin typeface="Verdana" panose="020B0604030504040204" pitchFamily="34" charset="0"/>
              </a:rPr>
              <a:t>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da-DK" altLang="da-DK" sz="1600" dirty="0">
              <a:solidFill>
                <a:schemeClr val="bg1"/>
              </a:solidFill>
              <a:latin typeface="Verdana" panose="020B0604030504040204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da-DK" altLang="da-DK" sz="1600" dirty="0">
              <a:solidFill>
                <a:schemeClr val="bg1"/>
              </a:solidFill>
              <a:latin typeface="Verdana" panose="020B0604030504040204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da-DK" altLang="da-DK" sz="1600" dirty="0">
              <a:solidFill>
                <a:schemeClr val="bg1"/>
              </a:solidFill>
              <a:latin typeface="Verdana" panose="020B0604030504040204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da-DK" altLang="da-DK" sz="1600" dirty="0">
              <a:solidFill>
                <a:schemeClr val="bg1"/>
              </a:solidFill>
              <a:latin typeface="Verdana" panose="020B0604030504040204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da-DK" altLang="da-DK" sz="1600" dirty="0">
              <a:solidFill>
                <a:schemeClr val="bg1"/>
              </a:solidFill>
              <a:latin typeface="Verdana" panose="020B0604030504040204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da-DK" altLang="da-DK" sz="1600" dirty="0">
              <a:solidFill>
                <a:schemeClr val="bg1"/>
              </a:solidFill>
              <a:latin typeface="Verdana" panose="020B0604030504040204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da-DK" altLang="da-DK" sz="1600" dirty="0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pic>
        <p:nvPicPr>
          <p:cNvPr id="32" name="Billede 31">
            <a:hlinkClick r:id="rId2"/>
            <a:extLst>
              <a:ext uri="{FF2B5EF4-FFF2-40B4-BE49-F238E27FC236}">
                <a16:creationId xmlns:a16="http://schemas.microsoft.com/office/drawing/2014/main" id="{EA315299-CCBF-42E6-8A6A-DFF700C773E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48" t="6597" b="51660"/>
          <a:stretch/>
        </p:blipFill>
        <p:spPr>
          <a:xfrm>
            <a:off x="3172537" y="3717032"/>
            <a:ext cx="3370425" cy="2592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2636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a-DK" altLang="da-DK" sz="1800">
              <a:latin typeface="Arial" panose="020B0604020202020204" pitchFamily="34" charset="0"/>
            </a:endParaRPr>
          </a:p>
        </p:txBody>
      </p:sp>
      <p:pic>
        <p:nvPicPr>
          <p:cNvPr id="11" name="Billede 10">
            <a:extLst>
              <a:ext uri="{FF2B5EF4-FFF2-40B4-BE49-F238E27FC236}">
                <a16:creationId xmlns:a16="http://schemas.microsoft.com/office/drawing/2014/main" id="{09A3BC20-8E57-41A8-9BE1-F15E5F4156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4863" y="149046"/>
            <a:ext cx="3717925" cy="65598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Billede 12">
            <a:extLst>
              <a:ext uri="{FF2B5EF4-FFF2-40B4-BE49-F238E27FC236}">
                <a16:creationId xmlns:a16="http://schemas.microsoft.com/office/drawing/2014/main" id="{78EAAE12-89AE-472C-B601-064DBE13907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" b="-2182"/>
          <a:stretch/>
        </p:blipFill>
        <p:spPr>
          <a:xfrm>
            <a:off x="1115616" y="202475"/>
            <a:ext cx="3967567" cy="64530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5" name="Titel 1">
            <a:extLst>
              <a:ext uri="{FF2B5EF4-FFF2-40B4-BE49-F238E27FC236}">
                <a16:creationId xmlns:a16="http://schemas.microsoft.com/office/drawing/2014/main" id="{2E49A6F2-5640-4937-A12B-4C509A92B882}"/>
              </a:ext>
            </a:extLst>
          </p:cNvPr>
          <p:cNvSpPr txBox="1">
            <a:spLocks/>
          </p:cNvSpPr>
          <p:nvPr/>
        </p:nvSpPr>
        <p:spPr>
          <a:xfrm rot="16200000">
            <a:off x="-2801150" y="2970441"/>
            <a:ext cx="6559899" cy="86409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anchor="t" anchorCtr="1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a-DK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Konstruktion af de gyldne snit</a:t>
            </a:r>
            <a:br>
              <a:rPr lang="da-DK" sz="42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endParaRPr lang="da-DK" sz="4200" b="1" i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1671147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dsholder til indhold 2"/>
          <p:cNvSpPr txBox="1">
            <a:spLocks/>
          </p:cNvSpPr>
          <p:nvPr/>
        </p:nvSpPr>
        <p:spPr bwMode="auto">
          <a:xfrm>
            <a:off x="0" y="1357314"/>
            <a:ext cx="9144000" cy="5072056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150000"/>
              </a:lnSpc>
              <a:defRPr/>
            </a:pPr>
            <a:r>
              <a:rPr lang="da-DK" sz="28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AFLEVERINGSOPGAVE</a:t>
            </a:r>
            <a:br>
              <a:rPr lang="da-DK" sz="28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da-DK" b="1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7200" indent="-457200" eaLnBrk="1" hangingPunct="1">
              <a:lnSpc>
                <a:spcPct val="150000"/>
              </a:lnSpc>
              <a:buFont typeface="+mj-lt"/>
              <a:buAutoNum type="arabicPeriod"/>
              <a:defRPr/>
            </a:pPr>
            <a:r>
              <a:rPr lang="da-DK" altLang="da-DK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Download mindst to højopløste kunstmalerier fra nettet, fx fra </a:t>
            </a:r>
            <a:r>
              <a:rPr lang="da-DK" altLang="da-DK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Statens Museum for Kunst</a:t>
            </a:r>
          </a:p>
          <a:p>
            <a:pPr marL="457200" indent="-457200" eaLnBrk="1" hangingPunct="1">
              <a:lnSpc>
                <a:spcPct val="150000"/>
              </a:lnSpc>
              <a:buFont typeface="+mj-lt"/>
              <a:buAutoNum type="arabicPeriod"/>
              <a:defRPr/>
            </a:pPr>
            <a:r>
              <a:rPr lang="da-DK" b="1" i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Importér billederne i Word, og find og indtegn snitpunkterne, som beskrevet i videoen</a:t>
            </a:r>
          </a:p>
          <a:p>
            <a:pPr marL="457200" indent="-457200" eaLnBrk="1" hangingPunct="1">
              <a:lnSpc>
                <a:spcPct val="150000"/>
              </a:lnSpc>
              <a:buFont typeface="+mj-lt"/>
              <a:buAutoNum type="arabicPeriod"/>
              <a:defRPr/>
            </a:pPr>
            <a:r>
              <a:rPr lang="da-DK" b="1" i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Besvar desuden flg. spørgsmål:</a:t>
            </a:r>
          </a:p>
          <a:p>
            <a:pPr marL="914400" lvl="1" indent="-457200" eaLnBrk="1" hangingPunct="1">
              <a:lnSpc>
                <a:spcPct val="150000"/>
              </a:lnSpc>
              <a:buFont typeface="+mj-lt"/>
              <a:buAutoNum type="alphaLcPeriod"/>
              <a:defRPr/>
            </a:pPr>
            <a:r>
              <a:rPr lang="da-DK" altLang="da-DK" b="1" i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Sker der noget i snitpunkterne</a:t>
            </a:r>
          </a:p>
          <a:p>
            <a:pPr marL="914400" lvl="1" indent="-457200" eaLnBrk="1" hangingPunct="1">
              <a:lnSpc>
                <a:spcPct val="150000"/>
              </a:lnSpc>
              <a:buFont typeface="+mj-lt"/>
              <a:buAutoNum type="alphaLcPeriod"/>
              <a:defRPr/>
            </a:pPr>
            <a:r>
              <a:rPr lang="da-DK" b="1" i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Har maleren været bevidst om det?</a:t>
            </a:r>
          </a:p>
          <a:p>
            <a:pPr marL="914400" lvl="1" indent="-457200" eaLnBrk="1" hangingPunct="1">
              <a:lnSpc>
                <a:spcPct val="150000"/>
              </a:lnSpc>
              <a:buFont typeface="+mj-lt"/>
              <a:buAutoNum type="alphaLcPeriod"/>
              <a:defRPr/>
            </a:pPr>
            <a:r>
              <a:rPr lang="da-DK" b="1" i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Evt. andre iagttagelser?</a:t>
            </a:r>
          </a:p>
          <a:p>
            <a:pPr marL="457200" indent="-457200" eaLnBrk="1" hangingPunct="1">
              <a:lnSpc>
                <a:spcPct val="150000"/>
              </a:lnSpc>
              <a:buFont typeface="+mj-lt"/>
              <a:buAutoNum type="arabicPeriod"/>
              <a:defRPr/>
            </a:pPr>
            <a:r>
              <a:rPr lang="da-DK" b="1" i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Send </a:t>
            </a:r>
            <a:r>
              <a:rPr lang="da-DK" b="1" i="1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wordfilen</a:t>
            </a:r>
            <a:r>
              <a:rPr lang="da-DK" b="1" i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til mig via mail: </a:t>
            </a:r>
            <a:r>
              <a:rPr lang="da-DK" b="1" i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  <a:hlinkClick r:id="rId3"/>
              </a:rPr>
              <a:t>tonny@obex.dk</a:t>
            </a:r>
            <a:r>
              <a:rPr lang="da-DK" b="1" i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el. OneDrive</a:t>
            </a:r>
          </a:p>
          <a:p>
            <a:pPr eaLnBrk="1" hangingPunct="1">
              <a:lnSpc>
                <a:spcPct val="150000"/>
              </a:lnSpc>
              <a:defRPr/>
            </a:pPr>
            <a:endParaRPr lang="da-DK" sz="2000" b="1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1" hangingPunct="1">
              <a:lnSpc>
                <a:spcPct val="150000"/>
              </a:lnSpc>
              <a:defRPr/>
            </a:pPr>
            <a:endParaRPr lang="da-DK" sz="16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da-DK" sz="16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eaLnBrk="1" hangingPunct="1">
              <a:lnSpc>
                <a:spcPct val="150000"/>
              </a:lnSpc>
              <a:defRPr/>
            </a:pPr>
            <a:endParaRPr lang="da-DK" sz="16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1" hangingPunct="1">
              <a:lnSpc>
                <a:spcPct val="150000"/>
              </a:lnSpc>
              <a:defRPr/>
            </a:pPr>
            <a:endParaRPr lang="da-DK" sz="16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1" hangingPunct="1">
              <a:lnSpc>
                <a:spcPct val="150000"/>
              </a:lnSpc>
              <a:defRPr/>
            </a:pPr>
            <a:endParaRPr lang="da-DK" sz="16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1" hangingPunct="1">
              <a:lnSpc>
                <a:spcPct val="150000"/>
              </a:lnSpc>
              <a:defRPr/>
            </a:pPr>
            <a:endParaRPr lang="da-DK" sz="16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1" hangingPunct="1">
              <a:lnSpc>
                <a:spcPct val="150000"/>
              </a:lnSpc>
              <a:defRPr/>
            </a:pPr>
            <a:endParaRPr lang="da-DK" sz="16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1" hangingPunct="1">
              <a:lnSpc>
                <a:spcPct val="150000"/>
              </a:lnSpc>
              <a:defRPr/>
            </a:pPr>
            <a:endParaRPr lang="da-DK" sz="16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1" hangingPunct="1">
              <a:lnSpc>
                <a:spcPct val="150000"/>
              </a:lnSpc>
              <a:defRPr/>
            </a:pPr>
            <a:endParaRPr lang="da-DK" sz="16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857250" y="428625"/>
            <a:ext cx="7858125" cy="928688"/>
          </a:xfrm>
          <a:prstGeom prst="rect">
            <a:avLst/>
          </a:prstGeom>
        </p:spPr>
        <p:txBody>
          <a:bodyPr anchor="ctr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a-DK" sz="71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Om</a:t>
            </a:r>
            <a:r>
              <a:rPr lang="da-DK" sz="71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da-DK" sz="71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Det gyldne snit</a:t>
            </a:r>
            <a:br>
              <a:rPr lang="da-DK" sz="66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endParaRPr lang="da-DK" sz="2400" b="1" i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a-DK" altLang="da-DK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Pladsholder til indhold 2"/>
          <p:cNvSpPr txBox="1">
            <a:spLocks/>
          </p:cNvSpPr>
          <p:nvPr/>
        </p:nvSpPr>
        <p:spPr bwMode="auto">
          <a:xfrm>
            <a:off x="857250" y="1357313"/>
            <a:ext cx="7429500" cy="4159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da-DK" altLang="da-DK" sz="2000" b="1" dirty="0">
                <a:solidFill>
                  <a:schemeClr val="bg1"/>
                </a:solidFill>
                <a:latin typeface="Verdana" panose="020B0604030504040204" pitchFamily="34" charset="0"/>
              </a:rPr>
              <a:t>SE FILM-2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None/>
            </a:pPr>
            <a:br>
              <a:rPr lang="da-DK" altLang="da-DK" sz="1600" dirty="0">
                <a:solidFill>
                  <a:schemeClr val="bg1"/>
                </a:solidFill>
                <a:latin typeface="Verdana" panose="020B0604030504040204" pitchFamily="34" charset="0"/>
              </a:rPr>
            </a:br>
            <a:br>
              <a:rPr lang="da-DK" altLang="da-DK" sz="1600" dirty="0">
                <a:solidFill>
                  <a:schemeClr val="bg1"/>
                </a:solidFill>
                <a:latin typeface="Verdana" panose="020B0604030504040204" pitchFamily="34" charset="0"/>
              </a:rPr>
            </a:br>
            <a:r>
              <a:rPr lang="da-DK" altLang="da-DK" sz="1600" b="1" dirty="0">
                <a:latin typeface="Verdana" panose="020B0604030504040204" pitchFamily="34" charset="0"/>
                <a:ea typeface="Verdana" panose="020B060403050404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Disney film om det gyldne rektangel/det gyldne snit </a:t>
            </a:r>
            <a:r>
              <a:rPr lang="da-DK" altLang="da-DK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(7 min.)</a:t>
            </a:r>
            <a:endParaRPr lang="da-DK" altLang="da-DK" sz="1600" dirty="0">
              <a:solidFill>
                <a:schemeClr val="bg1"/>
              </a:solidFill>
              <a:latin typeface="Verdana" panose="020B0604030504040204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da-DK" sz="1600" dirty="0">
                <a:latin typeface="+mj-lt"/>
                <a:ea typeface="Verdana" panose="020B0604030504040204" pitchFamily="34" charset="0"/>
              </a:rPr>
              <a:t>Sjov og videnskabeligt korrekt!</a:t>
            </a:r>
            <a:br>
              <a:rPr lang="en-US" altLang="da-DK" sz="1600" dirty="0">
                <a:latin typeface="+mj-lt"/>
                <a:ea typeface="Verdana" panose="020B0604030504040204" pitchFamily="34" charset="0"/>
              </a:rPr>
            </a:br>
            <a:endParaRPr lang="en-US" altLang="da-DK" sz="2000" u="sng" dirty="0">
              <a:solidFill>
                <a:schemeClr val="bg1"/>
              </a:solidFill>
              <a:latin typeface="+mj-lt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da-DK" altLang="da-DK" sz="1600" dirty="0">
              <a:solidFill>
                <a:schemeClr val="bg1"/>
              </a:solidFill>
              <a:latin typeface="Verdana" panose="020B0604030504040204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da-DK" altLang="da-DK" sz="1600" dirty="0">
              <a:solidFill>
                <a:schemeClr val="bg1"/>
              </a:solidFill>
              <a:latin typeface="Verdana" panose="020B0604030504040204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da-DK" altLang="da-DK" sz="1600" dirty="0">
              <a:solidFill>
                <a:schemeClr val="bg1"/>
              </a:solidFill>
              <a:latin typeface="Verdana" panose="020B0604030504040204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da-DK" altLang="da-DK" sz="1600" dirty="0">
              <a:solidFill>
                <a:schemeClr val="bg1"/>
              </a:solidFill>
              <a:latin typeface="Verdana" panose="020B0604030504040204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da-DK" altLang="da-DK" sz="1600" dirty="0">
              <a:solidFill>
                <a:schemeClr val="bg1"/>
              </a:solidFill>
              <a:latin typeface="Verdana" panose="020B0604030504040204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da-DK" altLang="da-DK" sz="1600" dirty="0">
              <a:solidFill>
                <a:schemeClr val="bg1"/>
              </a:solidFill>
              <a:latin typeface="Verdana" panose="020B0604030504040204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da-DK" altLang="da-DK" sz="1600" dirty="0">
              <a:solidFill>
                <a:schemeClr val="bg1"/>
              </a:solidFill>
              <a:latin typeface="Verdana" panose="020B0604030504040204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da-DK" altLang="da-DK" sz="1600" dirty="0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857250" y="428625"/>
            <a:ext cx="7858125" cy="928688"/>
          </a:xfrm>
          <a:prstGeom prst="rect">
            <a:avLst/>
          </a:prstGeom>
        </p:spPr>
        <p:txBody>
          <a:bodyPr anchor="ctr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a-DK" sz="71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Afslutning</a:t>
            </a:r>
            <a:br>
              <a:rPr lang="da-DK" sz="66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endParaRPr lang="da-DK" sz="2400" b="1" i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a-DK" altLang="da-DK" sz="18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20636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Pladsholder til indhold 2"/>
          <p:cNvSpPr>
            <a:spLocks noGrp="1"/>
          </p:cNvSpPr>
          <p:nvPr>
            <p:ph idx="1"/>
          </p:nvPr>
        </p:nvSpPr>
        <p:spPr>
          <a:xfrm>
            <a:off x="1979712" y="1556777"/>
            <a:ext cx="8229600" cy="640110"/>
          </a:xfrm>
        </p:spPr>
        <p:txBody>
          <a:bodyPr/>
          <a:lstStyle/>
          <a:p>
            <a:pPr marL="0" indent="0">
              <a:buNone/>
            </a:pPr>
            <a:r>
              <a:rPr lang="da-DK" altLang="da-DK" dirty="0">
                <a:solidFill>
                  <a:schemeClr val="bg1"/>
                </a:solidFill>
              </a:rPr>
              <a:t>Men det kan også misbruges…</a:t>
            </a:r>
          </a:p>
        </p:txBody>
      </p:sp>
      <p:pic>
        <p:nvPicPr>
          <p:cNvPr id="14340" name="Picture 2" descr="Billedresultat for golden rati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433374"/>
            <a:ext cx="5715000" cy="353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el 1"/>
          <p:cNvSpPr txBox="1">
            <a:spLocks/>
          </p:cNvSpPr>
          <p:nvPr/>
        </p:nvSpPr>
        <p:spPr>
          <a:xfrm>
            <a:off x="857250" y="428625"/>
            <a:ext cx="7858125" cy="928688"/>
          </a:xfrm>
          <a:prstGeom prst="rect">
            <a:avLst/>
          </a:prstGeom>
        </p:spPr>
        <p:txBody>
          <a:bodyPr anchor="ctr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a-DK" sz="71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Om</a:t>
            </a:r>
            <a:r>
              <a:rPr lang="da-DK" sz="71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da-DK" sz="71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Det gyldne snit</a:t>
            </a:r>
            <a:br>
              <a:rPr lang="da-DK" sz="66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endParaRPr lang="da-DK" sz="2400" b="1" i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Pladsholder til indhold 2"/>
          <p:cNvSpPr>
            <a:spLocks noGrp="1"/>
          </p:cNvSpPr>
          <p:nvPr>
            <p:ph idx="1"/>
          </p:nvPr>
        </p:nvSpPr>
        <p:spPr>
          <a:xfrm>
            <a:off x="323528" y="836712"/>
            <a:ext cx="8496944" cy="5832648"/>
          </a:xfrm>
          <a:solidFill>
            <a:schemeClr val="bg1">
              <a:alpha val="53000"/>
            </a:schemeClr>
          </a:soli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lnSpc>
                <a:spcPct val="150000"/>
              </a:lnSpc>
            </a:pPr>
            <a:r>
              <a:rPr lang="da-DK" altLang="da-DK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Om Det gyldne snit (15 min.)</a:t>
            </a:r>
            <a:br>
              <a:rPr lang="da-DK" altLang="da-DK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a-DK" altLang="da-DK" sz="10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DEN GUDDOMMELIGE PROPORTION</a:t>
            </a:r>
            <a:br>
              <a:rPr lang="da-DK" altLang="da-DK" sz="1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da-DK" altLang="da-DK" sz="1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da-DK" altLang="da-DK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Om Det gyldne snit (7 min.)</a:t>
            </a:r>
            <a:br>
              <a:rPr lang="da-DK" altLang="da-DK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a-DK" altLang="da-DK" sz="10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 FILM-1 OM DET GYLDNE SNIT</a:t>
            </a:r>
            <a:br>
              <a:rPr lang="da-DK" altLang="da-DK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da-DK" altLang="da-DK" sz="1400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da-DK" altLang="da-DK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Om Det gyldne snit (5 min.)</a:t>
            </a:r>
            <a:br>
              <a:rPr lang="da-DK" altLang="da-DK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a-DK" altLang="da-DK" sz="10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DET GYLDNE SNIT I KUNSTEN</a:t>
            </a:r>
            <a:br>
              <a:rPr lang="da-DK" altLang="da-DK" sz="1400" b="1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da-DK" altLang="da-DK" sz="1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da-DK" altLang="da-DK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Om konstruktion af de gyldne snit (15 min.)</a:t>
            </a:r>
            <a:br>
              <a:rPr lang="da-DK" altLang="da-DK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a-DK" altLang="da-DK" sz="10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 bl.a. video om konstruktion af de gyldne snit i WORD</a:t>
            </a:r>
            <a:br>
              <a:rPr lang="da-DK" altLang="da-DK" sz="10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da-DK" altLang="da-DK" sz="1000" b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da-DK" altLang="da-DK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Konstruktion af de gyldne snit (ca. 1 time) </a:t>
            </a:r>
            <a:br>
              <a:rPr lang="da-DK" altLang="da-DK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a-DK" altLang="da-DK" sz="10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AFLEVERINGSOPGAVE: KONSTRUER SELV MINDST 2 GYLDNE SNIT BILLEDER I WORD </a:t>
            </a:r>
            <a:r>
              <a:rPr lang="da-DK" altLang="da-DK" sz="10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</a:t>
            </a:r>
            <a:br>
              <a:rPr lang="da-DK" altLang="da-DK" sz="10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</a:br>
            <a:r>
              <a:rPr lang="da-DK" altLang="da-DK" sz="10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Den konstruerede Word fil sendes via mail: </a:t>
            </a:r>
            <a:r>
              <a:rPr lang="da-DK" altLang="da-DK" sz="10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  <a:hlinkClick r:id="rId2"/>
              </a:rPr>
              <a:t>tonny@obex.dk</a:t>
            </a:r>
            <a:r>
              <a:rPr lang="da-DK" altLang="da-DK" sz="10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 eller på </a:t>
            </a:r>
            <a:r>
              <a:rPr lang="da-DK" altLang="da-DK" sz="1000" b="1" dirty="0">
                <a:solidFill>
                  <a:srgbClr val="3333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OneDrive</a:t>
            </a:r>
            <a:br>
              <a:rPr lang="da-DK" altLang="da-DK" sz="1000" b="1" dirty="0">
                <a:solidFill>
                  <a:srgbClr val="3333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</a:br>
            <a:r>
              <a:rPr lang="da-DK" altLang="da-DK" sz="1000" b="1" dirty="0">
                <a:solidFill>
                  <a:srgbClr val="3333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Hvis man, mod forventning, ikke sender opgaven, skal man, som minimum, sende en besked om årsagen!!!</a:t>
            </a:r>
            <a:br>
              <a:rPr lang="da-DK" altLang="da-DK" sz="1000" b="1" dirty="0">
                <a:solidFill>
                  <a:srgbClr val="3333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</a:br>
            <a:endParaRPr lang="da-DK" altLang="da-DK" sz="1000" b="1" dirty="0">
              <a:solidFill>
                <a:srgbClr val="3333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</a:pPr>
            <a:r>
              <a:rPr lang="da-DK" altLang="da-DK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Afslutning (7 min.)</a:t>
            </a:r>
            <a:br>
              <a:rPr lang="da-DK" altLang="da-DK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a-DK" altLang="da-DK" sz="12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 DISNEY FILM!</a:t>
            </a:r>
          </a:p>
          <a:p>
            <a:pPr>
              <a:lnSpc>
                <a:spcPct val="150000"/>
              </a:lnSpc>
            </a:pPr>
            <a:endParaRPr lang="da-DK" altLang="da-DK" sz="1200" b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endParaRPr lang="da-DK" altLang="da-DK" sz="1200" b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endParaRPr lang="da-DK" altLang="da-DK" sz="12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endParaRPr lang="da-DK" altLang="da-DK" sz="12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endParaRPr lang="da-DK" altLang="da-DK" sz="12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endParaRPr lang="da-DK" altLang="da-DK" sz="12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br>
              <a:rPr lang="da-DK" altLang="da-DK" sz="1200" b="1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da-DK" altLang="da-DK" sz="1600" b="1" dirty="0"/>
            </a:br>
            <a:endParaRPr lang="da-DK" altLang="da-DK" sz="1600" b="1" dirty="0"/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0" y="188640"/>
            <a:ext cx="9144000" cy="50405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wrap="none" lIns="0" tIns="0" rIns="0" bIns="0" anchor="b" anchorCtr="0"/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da-DK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P L A N d. 18.3. </a:t>
            </a:r>
            <a:r>
              <a:rPr lang="da-DK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indlæg selv passende pauser</a:t>
            </a:r>
            <a:r>
              <a:rPr lang="da-DK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endParaRPr lang="da-DK" sz="6000" b="1" i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 txBox="1">
            <a:spLocks/>
          </p:cNvSpPr>
          <p:nvPr/>
        </p:nvSpPr>
        <p:spPr>
          <a:xfrm>
            <a:off x="857250" y="428625"/>
            <a:ext cx="7858125" cy="928688"/>
          </a:xfrm>
          <a:prstGeom prst="rect">
            <a:avLst/>
          </a:prstGeom>
        </p:spPr>
        <p:txBody>
          <a:bodyPr anchor="ctr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a-DK" sz="71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Om</a:t>
            </a:r>
            <a:r>
              <a:rPr lang="da-DK" sz="71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da-DK" sz="71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Det gyldne snit</a:t>
            </a:r>
            <a:br>
              <a:rPr lang="da-DK" sz="66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endParaRPr lang="da-DK" sz="2400" b="1" i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100" name="Picture 3" descr="Albrecht Durer (1471-1528): The Adoration of the Magi, 1504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1500188"/>
            <a:ext cx="4622800" cy="416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Rektangel 12"/>
          <p:cNvSpPr>
            <a:spLocks noChangeArrowheads="1"/>
          </p:cNvSpPr>
          <p:nvPr/>
        </p:nvSpPr>
        <p:spPr bwMode="auto">
          <a:xfrm>
            <a:off x="1000125" y="1428750"/>
            <a:ext cx="7643813" cy="107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da-DK" altLang="da-DK" sz="2700" b="1" dirty="0">
                <a:solidFill>
                  <a:schemeClr val="bg1"/>
                </a:solidFill>
                <a:latin typeface="Verdana" panose="020B0604030504040204" pitchFamily="34" charset="0"/>
              </a:rPr>
              <a:t>DEN GUDDOMMELIGE PROPORTION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da-DK" altLang="da-DK" sz="1800" b="1" dirty="0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sp>
        <p:nvSpPr>
          <p:cNvPr id="16" name="Højrepil 15"/>
          <p:cNvSpPr/>
          <p:nvPr/>
        </p:nvSpPr>
        <p:spPr>
          <a:xfrm rot="10800000">
            <a:off x="2857500" y="3857625"/>
            <a:ext cx="5000625" cy="5873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a-DK"/>
          </a:p>
        </p:txBody>
      </p:sp>
      <p:sp>
        <p:nvSpPr>
          <p:cNvPr id="4103" name="Tekstboks 16"/>
          <p:cNvSpPr txBox="1">
            <a:spLocks noChangeArrowheads="1"/>
          </p:cNvSpPr>
          <p:nvPr/>
        </p:nvSpPr>
        <p:spPr bwMode="auto">
          <a:xfrm>
            <a:off x="2928938" y="4000500"/>
            <a:ext cx="51435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da-DK" sz="1500">
                <a:solidFill>
                  <a:schemeClr val="bg1"/>
                </a:solidFill>
                <a:latin typeface="Arial" panose="020B0604020202020204" pitchFamily="34" charset="0"/>
              </a:rPr>
              <a:t>Hvad er det for et kryds, og hvordan er det fremkommet?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dsholder til indhold 2"/>
          <p:cNvSpPr txBox="1">
            <a:spLocks/>
          </p:cNvSpPr>
          <p:nvPr/>
        </p:nvSpPr>
        <p:spPr bwMode="auto">
          <a:xfrm>
            <a:off x="857250" y="1357313"/>
            <a:ext cx="5572125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1" hangingPunct="1">
              <a:lnSpc>
                <a:spcPct val="150000"/>
              </a:lnSpc>
              <a:defRPr/>
            </a:pPr>
            <a:r>
              <a:rPr lang="da-DK" sz="20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HARMONI</a:t>
            </a:r>
          </a:p>
          <a:p>
            <a:pPr eaLnBrk="1" hangingPunct="1">
              <a:lnSpc>
                <a:spcPct val="150000"/>
              </a:lnSpc>
              <a:defRPr/>
            </a:pPr>
            <a:endParaRPr lang="da-DK" sz="16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da-DK" sz="16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Siden oldtiden har man omtalt </a:t>
            </a:r>
            <a:r>
              <a:rPr lang="da-DK" sz="16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det gyldne snit </a:t>
            </a:r>
            <a:r>
              <a:rPr lang="da-DK" sz="16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som et størrelsesforhold, der er harmonisk og smukt for det menneskelige øje. Det gyldne snit ses mange steder i naturen, og har også været vejledende i kunst og arkitektur.</a:t>
            </a:r>
          </a:p>
          <a:p>
            <a:pPr eaLnBrk="1" hangingPunct="1">
              <a:lnSpc>
                <a:spcPct val="150000"/>
              </a:lnSpc>
              <a:defRPr/>
            </a:pPr>
            <a:endParaRPr lang="da-DK" sz="16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da-DK" sz="16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Man mener, at ”faderen” til det gyldne snit var Pythagoras (580 - 500 </a:t>
            </a:r>
            <a:r>
              <a:rPr lang="da-DK" sz="1600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f.kr</a:t>
            </a:r>
            <a:r>
              <a:rPr lang="da-DK" sz="16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.), som også kendes for </a:t>
            </a:r>
            <a:r>
              <a:rPr lang="da-DK" sz="1600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Pythogoras</a:t>
            </a:r>
            <a:r>
              <a:rPr lang="da-DK" sz="16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’ læresætning: a</a:t>
            </a:r>
            <a:r>
              <a:rPr lang="da-DK" sz="1600" baseline="300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</a:t>
            </a:r>
            <a:r>
              <a:rPr lang="da-DK" sz="16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+ b</a:t>
            </a:r>
            <a:r>
              <a:rPr lang="da-DK" sz="1600" baseline="300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</a:t>
            </a:r>
            <a:r>
              <a:rPr lang="da-DK" sz="16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= c</a:t>
            </a:r>
            <a:r>
              <a:rPr lang="da-DK" sz="1600" baseline="300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</a:t>
            </a:r>
            <a:r>
              <a:rPr lang="da-DK" sz="16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Font typeface="Arial" charset="0"/>
              <a:buNone/>
              <a:defRPr/>
            </a:pPr>
            <a:endParaRPr lang="da-DK" sz="16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5123" name="Billed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75" y="2286000"/>
            <a:ext cx="2143125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el 1"/>
          <p:cNvSpPr txBox="1">
            <a:spLocks/>
          </p:cNvSpPr>
          <p:nvPr/>
        </p:nvSpPr>
        <p:spPr>
          <a:xfrm>
            <a:off x="857250" y="428625"/>
            <a:ext cx="7858125" cy="928688"/>
          </a:xfrm>
          <a:prstGeom prst="rect">
            <a:avLst/>
          </a:prstGeom>
        </p:spPr>
        <p:txBody>
          <a:bodyPr anchor="ctr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a-DK" sz="71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Om</a:t>
            </a:r>
            <a:r>
              <a:rPr lang="da-DK" sz="71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da-DK" sz="71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Det gyldne snit</a:t>
            </a:r>
            <a:br>
              <a:rPr lang="da-DK" sz="66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endParaRPr lang="da-DK" sz="2400" b="1" i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Pladsholder til indhold 2"/>
          <p:cNvSpPr txBox="1">
            <a:spLocks/>
          </p:cNvSpPr>
          <p:nvPr/>
        </p:nvSpPr>
        <p:spPr bwMode="auto">
          <a:xfrm>
            <a:off x="857250" y="1357313"/>
            <a:ext cx="7215188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da-DK" altLang="da-DK" sz="2000" b="1">
                <a:solidFill>
                  <a:schemeClr val="bg1"/>
                </a:solidFill>
                <a:latin typeface="Verdana" panose="020B0604030504040204" pitchFamily="34" charset="0"/>
              </a:rPr>
              <a:t>HVAD ER DET GYLDNE SNIT?</a:t>
            </a:r>
            <a:endParaRPr lang="da-DK" altLang="da-DK" sz="1600">
              <a:solidFill>
                <a:schemeClr val="bg1"/>
              </a:solidFill>
              <a:latin typeface="Verdana" panose="020B0604030504040204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da-DK" altLang="da-DK" sz="1600">
              <a:solidFill>
                <a:schemeClr val="bg1"/>
              </a:solidFill>
              <a:latin typeface="Verdana" panose="020B0604030504040204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da-DK" altLang="da-DK" sz="1600">
                <a:solidFill>
                  <a:schemeClr val="bg1"/>
                </a:solidFill>
                <a:latin typeface="Verdana" panose="020B0604030504040204" pitchFamily="34" charset="0"/>
              </a:rPr>
              <a:t>Det gyldne snit er forholdet mellem de to stykker på en linje, der opdeler den i et harmonisk størrelsesforhold:</a:t>
            </a:r>
          </a:p>
        </p:txBody>
      </p:sp>
      <p:pic>
        <p:nvPicPr>
          <p:cNvPr id="6147" name="Picture 4" descr="Gyldent%20snit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00125" y="3214688"/>
            <a:ext cx="2670175" cy="2909887"/>
          </a:xfrm>
          <a:noFill/>
        </p:spPr>
      </p:pic>
      <p:sp>
        <p:nvSpPr>
          <p:cNvPr id="6148" name="Tekstboks 11"/>
          <p:cNvSpPr txBox="1">
            <a:spLocks noChangeArrowheads="1"/>
          </p:cNvSpPr>
          <p:nvPr/>
        </p:nvSpPr>
        <p:spPr bwMode="auto">
          <a:xfrm>
            <a:off x="2857500" y="3429000"/>
            <a:ext cx="285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da-DK" sz="1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6149" name="Tekstboks 12"/>
          <p:cNvSpPr txBox="1">
            <a:spLocks noChangeArrowheads="1"/>
          </p:cNvSpPr>
          <p:nvPr/>
        </p:nvSpPr>
        <p:spPr bwMode="auto">
          <a:xfrm>
            <a:off x="1428750" y="3429000"/>
            <a:ext cx="7858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da-DK" sz="1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1,618</a:t>
            </a:r>
          </a:p>
        </p:txBody>
      </p:sp>
      <p:pic>
        <p:nvPicPr>
          <p:cNvPr id="6150" name="Picture 4" descr="Gyldent%20snit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57750" y="3214688"/>
            <a:ext cx="2670175" cy="2909887"/>
          </a:xfrm>
          <a:noFill/>
        </p:spPr>
      </p:pic>
      <p:sp>
        <p:nvSpPr>
          <p:cNvPr id="6151" name="Tekstboks 16"/>
          <p:cNvSpPr txBox="1">
            <a:spLocks noChangeArrowheads="1"/>
          </p:cNvSpPr>
          <p:nvPr/>
        </p:nvSpPr>
        <p:spPr bwMode="auto">
          <a:xfrm>
            <a:off x="6572250" y="3429000"/>
            <a:ext cx="7858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da-DK" sz="1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0,382</a:t>
            </a:r>
          </a:p>
        </p:txBody>
      </p:sp>
      <p:sp>
        <p:nvSpPr>
          <p:cNvPr id="6152" name="Tekstboks 17"/>
          <p:cNvSpPr txBox="1">
            <a:spLocks noChangeArrowheads="1"/>
          </p:cNvSpPr>
          <p:nvPr/>
        </p:nvSpPr>
        <p:spPr bwMode="auto">
          <a:xfrm>
            <a:off x="5286375" y="3429000"/>
            <a:ext cx="7858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da-DK" sz="1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0,618</a:t>
            </a:r>
          </a:p>
        </p:txBody>
      </p:sp>
      <p:sp>
        <p:nvSpPr>
          <p:cNvPr id="6153" name="Tekstboks 20"/>
          <p:cNvSpPr txBox="1">
            <a:spLocks noChangeArrowheads="1"/>
          </p:cNvSpPr>
          <p:nvPr/>
        </p:nvSpPr>
        <p:spPr bwMode="auto">
          <a:xfrm>
            <a:off x="3857625" y="4357688"/>
            <a:ext cx="9286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da-DK" sz="2400">
                <a:solidFill>
                  <a:schemeClr val="bg1"/>
                </a:solidFill>
                <a:latin typeface="Verdana" panose="020B0604030504040204" pitchFamily="34" charset="0"/>
              </a:rPr>
              <a:t>eller</a:t>
            </a:r>
          </a:p>
        </p:txBody>
      </p:sp>
      <p:sp>
        <p:nvSpPr>
          <p:cNvPr id="6154" name="Tekstboks 21"/>
          <p:cNvSpPr txBox="1">
            <a:spLocks noChangeArrowheads="1"/>
          </p:cNvSpPr>
          <p:nvPr/>
        </p:nvSpPr>
        <p:spPr bwMode="auto">
          <a:xfrm>
            <a:off x="2857500" y="4429125"/>
            <a:ext cx="285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da-DK" sz="1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6155" name="Tekstboks 22"/>
          <p:cNvSpPr txBox="1">
            <a:spLocks noChangeArrowheads="1"/>
          </p:cNvSpPr>
          <p:nvPr/>
        </p:nvSpPr>
        <p:spPr bwMode="auto">
          <a:xfrm>
            <a:off x="1428750" y="4429125"/>
            <a:ext cx="7858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da-DK" sz="1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1,618</a:t>
            </a:r>
          </a:p>
        </p:txBody>
      </p:sp>
      <p:sp>
        <p:nvSpPr>
          <p:cNvPr id="6156" name="Tekstboks 23"/>
          <p:cNvSpPr txBox="1">
            <a:spLocks noChangeArrowheads="1"/>
          </p:cNvSpPr>
          <p:nvPr/>
        </p:nvSpPr>
        <p:spPr bwMode="auto">
          <a:xfrm>
            <a:off x="6572250" y="4429125"/>
            <a:ext cx="7858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da-DK" sz="1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0,382</a:t>
            </a:r>
          </a:p>
        </p:txBody>
      </p:sp>
      <p:sp>
        <p:nvSpPr>
          <p:cNvPr id="6157" name="Tekstboks 24"/>
          <p:cNvSpPr txBox="1">
            <a:spLocks noChangeArrowheads="1"/>
          </p:cNvSpPr>
          <p:nvPr/>
        </p:nvSpPr>
        <p:spPr bwMode="auto">
          <a:xfrm>
            <a:off x="5286375" y="4429125"/>
            <a:ext cx="7858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da-DK" sz="1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0,618</a:t>
            </a:r>
          </a:p>
        </p:txBody>
      </p:sp>
      <p:sp>
        <p:nvSpPr>
          <p:cNvPr id="26" name="Titel 1"/>
          <p:cNvSpPr txBox="1">
            <a:spLocks/>
          </p:cNvSpPr>
          <p:nvPr/>
        </p:nvSpPr>
        <p:spPr>
          <a:xfrm>
            <a:off x="857250" y="428625"/>
            <a:ext cx="7858125" cy="928688"/>
          </a:xfrm>
          <a:prstGeom prst="rect">
            <a:avLst/>
          </a:prstGeom>
        </p:spPr>
        <p:txBody>
          <a:bodyPr anchor="ctr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a-DK" sz="71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Om</a:t>
            </a:r>
            <a:r>
              <a:rPr lang="da-DK" sz="71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da-DK" sz="71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Det gyldne snit</a:t>
            </a:r>
            <a:br>
              <a:rPr lang="da-DK" sz="66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endParaRPr lang="da-DK" sz="2400" b="1" i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dsholder til indhold 2"/>
          <p:cNvSpPr txBox="1">
            <a:spLocks/>
          </p:cNvSpPr>
          <p:nvPr/>
        </p:nvSpPr>
        <p:spPr bwMode="auto">
          <a:xfrm>
            <a:off x="857250" y="1357313"/>
            <a:ext cx="7215188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150000"/>
              </a:lnSpc>
              <a:defRPr/>
            </a:pPr>
            <a:r>
              <a:rPr lang="da-DK" sz="20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DET GYLDNE TAL</a:t>
            </a:r>
          </a:p>
          <a:p>
            <a:pPr eaLnBrk="1" hangingPunct="1">
              <a:lnSpc>
                <a:spcPct val="150000"/>
              </a:lnSpc>
              <a:defRPr/>
            </a:pPr>
            <a:endParaRPr lang="da-DK" sz="16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da-DK" sz="16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Tæt knyttet til det gyldne snit, er det </a:t>
            </a:r>
            <a:r>
              <a:rPr lang="da-DK" sz="16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gyldne tal</a:t>
            </a:r>
            <a:r>
              <a:rPr lang="da-DK" sz="16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som også skulle udtrykke stor grad af harmoni. Det kaldes </a:t>
            </a:r>
            <a:r>
              <a:rPr lang="da-DK" sz="1600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Phi</a:t>
            </a:r>
            <a:r>
              <a:rPr lang="da-DK" sz="16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udtales </a:t>
            </a:r>
            <a:r>
              <a:rPr lang="da-DK" sz="1600" i="1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fi</a:t>
            </a:r>
            <a:r>
              <a:rPr lang="da-DK" sz="1600" i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da-DK" sz="16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som er et græsk bogstav. Tallet er: </a:t>
            </a:r>
            <a:r>
              <a:rPr lang="da-DK" sz="1600" i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eaLnBrk="1" hangingPunct="1">
              <a:lnSpc>
                <a:spcPct val="150000"/>
              </a:lnSpc>
              <a:defRPr/>
            </a:pPr>
            <a:endParaRPr lang="da-DK" sz="16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Font typeface="Arial" charset="0"/>
              <a:buNone/>
              <a:defRPr/>
            </a:pPr>
            <a:endParaRPr lang="da-DK" sz="16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Afrundet rektangel 6"/>
          <p:cNvSpPr/>
          <p:nvPr/>
        </p:nvSpPr>
        <p:spPr>
          <a:xfrm>
            <a:off x="2428875" y="3443288"/>
            <a:ext cx="4000500" cy="11430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a-DK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graphicFrame>
        <p:nvGraphicFramePr>
          <p:cNvPr id="7172" name="Object 2"/>
          <p:cNvGraphicFramePr>
            <a:graphicFrameLocks noChangeAspect="1"/>
          </p:cNvGraphicFramePr>
          <p:nvPr/>
        </p:nvGraphicFramePr>
        <p:xfrm>
          <a:off x="2643188" y="3514725"/>
          <a:ext cx="3527425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1" name="Ligning" r:id="rId3" imgW="1548728" imgH="431613" progId="Equation.3">
                  <p:embed/>
                </p:oleObj>
              </mc:Choice>
              <mc:Fallback>
                <p:oleObj name="Ligning" r:id="rId3" imgW="1548728" imgH="431613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3188" y="3514725"/>
                        <a:ext cx="3527425" cy="977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Afrundet rektangel 7"/>
          <p:cNvSpPr/>
          <p:nvPr/>
        </p:nvSpPr>
        <p:spPr>
          <a:xfrm>
            <a:off x="3214678" y="4800616"/>
            <a:ext cx="250033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da-DK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ALTSÅ  </a:t>
            </a:r>
            <a:r>
              <a:rPr lang="da-DK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1,618</a:t>
            </a:r>
          </a:p>
        </p:txBody>
      </p:sp>
      <p:sp>
        <p:nvSpPr>
          <p:cNvPr id="12" name="Titel 1"/>
          <p:cNvSpPr txBox="1">
            <a:spLocks/>
          </p:cNvSpPr>
          <p:nvPr/>
        </p:nvSpPr>
        <p:spPr>
          <a:xfrm>
            <a:off x="857250" y="428625"/>
            <a:ext cx="7858125" cy="928688"/>
          </a:xfrm>
          <a:prstGeom prst="rect">
            <a:avLst/>
          </a:prstGeom>
        </p:spPr>
        <p:txBody>
          <a:bodyPr anchor="ctr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a-DK" sz="71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Om</a:t>
            </a:r>
            <a:r>
              <a:rPr lang="da-DK" sz="71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da-DK" sz="71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Det gyldne snit</a:t>
            </a:r>
            <a:br>
              <a:rPr lang="da-DK" sz="66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endParaRPr lang="da-DK" sz="2400" b="1" i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5502" y="3948479"/>
            <a:ext cx="1636745" cy="1227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Pladsholder til indhold 2"/>
          <p:cNvSpPr txBox="1">
            <a:spLocks/>
          </p:cNvSpPr>
          <p:nvPr/>
        </p:nvSpPr>
        <p:spPr bwMode="auto">
          <a:xfrm>
            <a:off x="857250" y="1357313"/>
            <a:ext cx="7286625" cy="5143500"/>
          </a:xfrm>
          <a:prstGeom prst="rect">
            <a:avLst/>
          </a:prstGeom>
          <a:noFill/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da-DK" altLang="da-DK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FIBONACCI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da-DK" altLang="da-DK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da-DK" altLang="da-DK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Tæt knyttet til det gyldne snit, og til det gyldne tal, er Fibonacci-tal, opkaldt efter en italiensk matematiker (1202). Den uendelige talrækkefølge er: 0, 1, 1, 2, 3, 5, 8, 13, 21, 34, 55,   ,    , ………….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da-DK" altLang="da-DK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Tallene fås ved at lægge de to foregående tal sammen. Dette gælder fra det tredje tal.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da-DK" altLang="da-DK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da-DK" altLang="da-DK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HVAD ER DE FIRE NÆSTE FIBONACCI-TAL?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da-DK" altLang="da-DK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da-DK" altLang="da-DK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Fibonacci-tallene kan genfindes i visse naturlige spiralmønstre, fx: frø i solsikkeblomster, skæl i kogler eller buketter i blomkålshoveder.</a:t>
            </a:r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857250" y="428625"/>
            <a:ext cx="7858125" cy="928688"/>
          </a:xfrm>
          <a:prstGeom prst="rect">
            <a:avLst/>
          </a:prstGeom>
        </p:spPr>
        <p:txBody>
          <a:bodyPr anchor="ctr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a-DK" sz="71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Om</a:t>
            </a:r>
            <a:r>
              <a:rPr lang="da-DK" sz="71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da-DK" sz="71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Det gyldne snit</a:t>
            </a:r>
            <a:br>
              <a:rPr lang="da-DK" sz="66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endParaRPr lang="da-DK" sz="2400" b="1" i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Pladsholder til indhold 2"/>
          <p:cNvSpPr txBox="1">
            <a:spLocks/>
          </p:cNvSpPr>
          <p:nvPr/>
        </p:nvSpPr>
        <p:spPr bwMode="auto">
          <a:xfrm>
            <a:off x="857250" y="1357313"/>
            <a:ext cx="7286625" cy="5143500"/>
          </a:xfrm>
          <a:prstGeom prst="rect">
            <a:avLst/>
          </a:prstGeom>
          <a:noFill/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da-DK" altLang="da-DK" sz="2000" b="1" dirty="0">
                <a:solidFill>
                  <a:schemeClr val="bg1"/>
                </a:solidFill>
                <a:latin typeface="Verdana" panose="020B0604030504040204" pitchFamily="34" charset="0"/>
              </a:rPr>
              <a:t>INTERESSANT…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da-DK" altLang="da-DK" sz="1600" dirty="0">
              <a:solidFill>
                <a:schemeClr val="bg1"/>
              </a:solidFill>
              <a:latin typeface="Verdana" panose="020B0604030504040204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da-DK" altLang="da-DK" sz="1600" dirty="0">
                <a:solidFill>
                  <a:schemeClr val="bg1"/>
                </a:solidFill>
                <a:latin typeface="Verdana" panose="020B0604030504040204" pitchFamily="34" charset="0"/>
              </a:rPr>
              <a:t>Hvis man dividerer to nabo Fibonacci-tal med hinanden, ses noget meget interessant.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da-DK" altLang="da-DK" sz="1600" dirty="0">
              <a:solidFill>
                <a:schemeClr val="bg1"/>
              </a:solidFill>
              <a:latin typeface="Verdana" panose="020B0604030504040204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da-DK" altLang="da-DK" sz="1600" dirty="0">
              <a:solidFill>
                <a:schemeClr val="bg1"/>
              </a:solidFill>
              <a:latin typeface="Verdana" panose="020B0604030504040204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da-DK" altLang="da-DK" sz="1600" dirty="0">
              <a:solidFill>
                <a:schemeClr val="bg1"/>
              </a:solidFill>
              <a:latin typeface="Verdana" panose="020B0604030504040204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da-DK" altLang="da-DK" sz="1600" dirty="0">
              <a:solidFill>
                <a:schemeClr val="bg1"/>
              </a:solidFill>
              <a:latin typeface="Verdana" panose="020B0604030504040204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da-DK" altLang="da-DK" sz="1600" dirty="0">
              <a:solidFill>
                <a:schemeClr val="bg1"/>
              </a:solidFill>
              <a:latin typeface="Verdana" panose="020B0604030504040204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da-DK" altLang="da-DK" sz="1600" dirty="0">
              <a:solidFill>
                <a:schemeClr val="bg1"/>
              </a:solidFill>
              <a:latin typeface="Verdana" panose="020B0604030504040204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da-DK" altLang="da-DK" sz="1600" dirty="0">
              <a:solidFill>
                <a:schemeClr val="bg1"/>
              </a:solidFill>
              <a:latin typeface="Verdana" panose="020B0604030504040204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da-DK" altLang="da-DK" sz="1600" dirty="0">
              <a:solidFill>
                <a:schemeClr val="bg1"/>
              </a:solidFill>
              <a:latin typeface="Verdana" panose="020B0604030504040204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da-DK" altLang="da-DK" b="1" dirty="0">
                <a:solidFill>
                  <a:srgbClr val="C00000"/>
                </a:solidFill>
                <a:latin typeface="Verdana" panose="020B0604030504040204" pitchFamily="34" charset="0"/>
              </a:rPr>
              <a:t>Hvad ser man?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da-DK" altLang="da-DK" sz="1600" dirty="0">
              <a:solidFill>
                <a:schemeClr val="bg1"/>
              </a:solidFill>
              <a:latin typeface="Verdana" panose="020B0604030504040204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da-DK" altLang="da-DK" sz="1600" dirty="0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857250" y="428625"/>
            <a:ext cx="7858125" cy="928688"/>
          </a:xfrm>
          <a:prstGeom prst="rect">
            <a:avLst/>
          </a:prstGeom>
        </p:spPr>
        <p:txBody>
          <a:bodyPr anchor="ctr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a-DK" sz="71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Om</a:t>
            </a:r>
            <a:r>
              <a:rPr lang="da-DK" sz="71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da-DK" sz="71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Det gyldne snit</a:t>
            </a:r>
            <a:br>
              <a:rPr lang="da-DK" sz="66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endParaRPr lang="da-DK" sz="2400" b="1" i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Afrundet rektangel 6"/>
          <p:cNvSpPr/>
          <p:nvPr/>
        </p:nvSpPr>
        <p:spPr>
          <a:xfrm>
            <a:off x="928688" y="3214688"/>
            <a:ext cx="7500937" cy="250031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a-DK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22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a-DK" altLang="da-DK" sz="1800">
              <a:latin typeface="Arial" panose="020B0604020202020204" pitchFamily="34" charset="0"/>
            </a:endParaRPr>
          </a:p>
        </p:txBody>
      </p:sp>
      <p:graphicFrame>
        <p:nvGraphicFramePr>
          <p:cNvPr id="9223" name="Object 5"/>
          <p:cNvGraphicFramePr>
            <a:graphicFrameLocks noChangeAspect="1"/>
          </p:cNvGraphicFramePr>
          <p:nvPr/>
        </p:nvGraphicFramePr>
        <p:xfrm>
          <a:off x="1500188" y="3429000"/>
          <a:ext cx="1387475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07" name="Ligning" r:id="rId3" imgW="609336" imgH="393529" progId="Equation.3">
                  <p:embed/>
                </p:oleObj>
              </mc:Choice>
              <mc:Fallback>
                <p:oleObj name="Ligning" r:id="rId3" imgW="609336" imgH="393529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0188" y="3429000"/>
                        <a:ext cx="1387475" cy="892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4" name="Object 5"/>
          <p:cNvGraphicFramePr>
            <a:graphicFrameLocks noChangeAspect="1"/>
          </p:cNvGraphicFramePr>
          <p:nvPr/>
        </p:nvGraphicFramePr>
        <p:xfrm>
          <a:off x="3714750" y="4429125"/>
          <a:ext cx="1562100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08" name="Ligning" r:id="rId5" imgW="685800" imgH="393700" progId="Equation.3">
                  <p:embed/>
                </p:oleObj>
              </mc:Choice>
              <mc:Fallback>
                <p:oleObj name="Ligning" r:id="rId5" imgW="685800" imgH="3937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4750" y="4429125"/>
                        <a:ext cx="1562100" cy="892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5" name="Object 8"/>
          <p:cNvGraphicFramePr>
            <a:graphicFrameLocks noChangeAspect="1"/>
          </p:cNvGraphicFramePr>
          <p:nvPr/>
        </p:nvGraphicFramePr>
        <p:xfrm>
          <a:off x="4857750" y="3357563"/>
          <a:ext cx="1531938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09" name="Ligning" r:id="rId7" imgW="672808" imgH="393529" progId="Equation.3">
                  <p:embed/>
                </p:oleObj>
              </mc:Choice>
              <mc:Fallback>
                <p:oleObj name="Ligning" r:id="rId7" imgW="672808" imgH="393529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7750" y="3357563"/>
                        <a:ext cx="1531938" cy="892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6" name="Object 9"/>
          <p:cNvGraphicFramePr>
            <a:graphicFrameLocks noChangeAspect="1"/>
          </p:cNvGraphicFramePr>
          <p:nvPr/>
        </p:nvGraphicFramePr>
        <p:xfrm>
          <a:off x="3143250" y="3429000"/>
          <a:ext cx="1387475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10" name="Ligning" r:id="rId9" imgW="609336" imgH="393529" progId="Equation.3">
                  <p:embed/>
                </p:oleObj>
              </mc:Choice>
              <mc:Fallback>
                <p:oleObj name="Ligning" r:id="rId9" imgW="609336" imgH="393529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3250" y="3429000"/>
                        <a:ext cx="1387475" cy="892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7" name="Object 10"/>
          <p:cNvGraphicFramePr>
            <a:graphicFrameLocks noChangeAspect="1"/>
          </p:cNvGraphicFramePr>
          <p:nvPr/>
        </p:nvGraphicFramePr>
        <p:xfrm>
          <a:off x="1500188" y="4500563"/>
          <a:ext cx="1560512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11" name="Ligning" r:id="rId11" imgW="685800" imgH="393700" progId="Equation.3">
                  <p:embed/>
                </p:oleObj>
              </mc:Choice>
              <mc:Fallback>
                <p:oleObj name="Ligning" r:id="rId11" imgW="685800" imgH="3937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0188" y="4500563"/>
                        <a:ext cx="1560512" cy="892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8" name="Object 11"/>
          <p:cNvGraphicFramePr>
            <a:graphicFrameLocks noChangeAspect="1"/>
          </p:cNvGraphicFramePr>
          <p:nvPr/>
        </p:nvGraphicFramePr>
        <p:xfrm>
          <a:off x="5857875" y="4500563"/>
          <a:ext cx="1733550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12" name="Ligning" r:id="rId13" imgW="761669" imgH="393529" progId="Equation.3">
                  <p:embed/>
                </p:oleObj>
              </mc:Choice>
              <mc:Fallback>
                <p:oleObj name="Ligning" r:id="rId13" imgW="761669" imgH="393529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57875" y="4500563"/>
                        <a:ext cx="1733550" cy="892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9" name="Object 12"/>
          <p:cNvGraphicFramePr>
            <a:graphicFrameLocks noChangeAspect="1"/>
          </p:cNvGraphicFramePr>
          <p:nvPr/>
        </p:nvGraphicFramePr>
        <p:xfrm>
          <a:off x="6500813" y="3500438"/>
          <a:ext cx="1531937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13" name="Ligning" r:id="rId15" imgW="672808" imgH="393529" progId="Equation.3">
                  <p:embed/>
                </p:oleObj>
              </mc:Choice>
              <mc:Fallback>
                <p:oleObj name="Ligning" r:id="rId15" imgW="672808" imgH="393529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0813" y="3500438"/>
                        <a:ext cx="1531937" cy="892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Pladsholder til indhold 2"/>
          <p:cNvSpPr txBox="1">
            <a:spLocks/>
          </p:cNvSpPr>
          <p:nvPr/>
        </p:nvSpPr>
        <p:spPr bwMode="auto">
          <a:xfrm>
            <a:off x="857250" y="1357313"/>
            <a:ext cx="7429500" cy="4159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da-DK" altLang="da-DK" sz="2000" b="1" dirty="0">
                <a:solidFill>
                  <a:schemeClr val="bg1"/>
                </a:solidFill>
                <a:latin typeface="Verdana" panose="020B0604030504040204" pitchFamily="34" charset="0"/>
              </a:rPr>
              <a:t>SE FILM-1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br>
              <a:rPr lang="da-DK" altLang="da-DK" sz="1600" dirty="0">
                <a:solidFill>
                  <a:schemeClr val="bg1"/>
                </a:solidFill>
                <a:latin typeface="Verdana" panose="020B0604030504040204" pitchFamily="34" charset="0"/>
              </a:rPr>
            </a:br>
            <a:br>
              <a:rPr lang="da-DK" altLang="da-DK" sz="1600" dirty="0">
                <a:solidFill>
                  <a:schemeClr val="bg1"/>
                </a:solidFill>
                <a:latin typeface="Verdana" panose="020B0604030504040204" pitchFamily="34" charset="0"/>
              </a:rPr>
            </a:br>
            <a:r>
              <a:rPr lang="en-US" altLang="da-DK" sz="1600" b="1" dirty="0">
                <a:latin typeface="Verdana" panose="020B0604030504040204" pitchFamily="34" charset="0"/>
                <a:ea typeface="Verdana" panose="020B060403050404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Golden Ratio in Human Body</a:t>
            </a:r>
            <a:r>
              <a:rPr lang="en-US" altLang="da-DK" sz="1600" b="1" dirty="0">
                <a:latin typeface="Verdana" panose="020B0604030504040204" pitchFamily="34" charset="0"/>
                <a:ea typeface="Verdana" panose="020B0604030504040204" pitchFamily="34" charset="0"/>
              </a:rPr>
              <a:t> (7 min.)</a:t>
            </a:r>
            <a:br>
              <a:rPr lang="en-US" altLang="da-DK" sz="16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altLang="da-DK" sz="1600" dirty="0">
                <a:latin typeface="+mj-lt"/>
                <a:ea typeface="Verdana" panose="020B0604030504040204" pitchFamily="34" charset="0"/>
              </a:rPr>
              <a:t>Obs: Ikke alt er helt videnskabeligt, men det meste…</a:t>
            </a:r>
            <a:endParaRPr lang="da-DK" altLang="da-DK" sz="1600" dirty="0">
              <a:solidFill>
                <a:schemeClr val="bg1"/>
              </a:solidFill>
              <a:latin typeface="Verdana" panose="020B0604030504040204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da-DK" altLang="da-DK" sz="1600" dirty="0">
              <a:solidFill>
                <a:schemeClr val="bg1"/>
              </a:solidFill>
              <a:latin typeface="Verdana" panose="020B0604030504040204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da-DK" altLang="da-DK" sz="1600" dirty="0">
              <a:solidFill>
                <a:schemeClr val="bg1"/>
              </a:solidFill>
              <a:latin typeface="Verdana" panose="020B0604030504040204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da-DK" altLang="da-DK" sz="1600" dirty="0">
              <a:solidFill>
                <a:schemeClr val="bg1"/>
              </a:solidFill>
              <a:latin typeface="Verdana" panose="020B0604030504040204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da-DK" altLang="da-DK" sz="1600" dirty="0">
              <a:solidFill>
                <a:schemeClr val="bg1"/>
              </a:solidFill>
              <a:latin typeface="Verdana" panose="020B0604030504040204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da-DK" altLang="da-DK" sz="1600" dirty="0">
              <a:solidFill>
                <a:schemeClr val="bg1"/>
              </a:solidFill>
              <a:latin typeface="Verdana" panose="020B0604030504040204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da-DK" altLang="da-DK" sz="1600" dirty="0">
              <a:solidFill>
                <a:schemeClr val="bg1"/>
              </a:solidFill>
              <a:latin typeface="Verdana" panose="020B0604030504040204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da-DK" altLang="da-DK" sz="1600" dirty="0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857250" y="428625"/>
            <a:ext cx="7858125" cy="928688"/>
          </a:xfrm>
          <a:prstGeom prst="rect">
            <a:avLst/>
          </a:prstGeom>
        </p:spPr>
        <p:txBody>
          <a:bodyPr anchor="ctr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a-DK" sz="71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Om</a:t>
            </a:r>
            <a:r>
              <a:rPr lang="da-DK" sz="71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da-DK" sz="71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Det gyldne snit</a:t>
            </a:r>
            <a:br>
              <a:rPr lang="da-DK" sz="66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endParaRPr lang="da-DK" sz="2400" b="1" i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a-DK" altLang="da-DK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1685</TotalTime>
  <Words>775</Words>
  <Application>Microsoft Office PowerPoint</Application>
  <PresentationFormat>Skærmshow (4:3)</PresentationFormat>
  <Paragraphs>142</Paragraphs>
  <Slides>16</Slides>
  <Notes>0</Notes>
  <HiddenSlides>0</HiddenSlides>
  <MMClips>0</MMClips>
  <ScaleCrop>false</ScaleCrop>
  <HeadingPairs>
    <vt:vector size="8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Integrerede OLE-servere</vt:lpstr>
      </vt:variant>
      <vt:variant>
        <vt:i4>1</vt:i4>
      </vt:variant>
      <vt:variant>
        <vt:lpstr>Slidetitler</vt:lpstr>
      </vt:variant>
      <vt:variant>
        <vt:i4>16</vt:i4>
      </vt:variant>
    </vt:vector>
  </HeadingPairs>
  <TitlesOfParts>
    <vt:vector size="22" baseType="lpstr">
      <vt:lpstr>Arial</vt:lpstr>
      <vt:lpstr>Calibri</vt:lpstr>
      <vt:lpstr>Times New Roman</vt:lpstr>
      <vt:lpstr>Verdana</vt:lpstr>
      <vt:lpstr>Kontortema</vt:lpstr>
      <vt:lpstr>Ligning</vt:lpstr>
      <vt:lpstr>DET GYLDNE SNIT 2020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Partikler med fart på Ioniserende stråling</dc:title>
  <dc:creator>Tonny Køppen</dc:creator>
  <cp:lastModifiedBy>Tonny Eskjær-Køppen</cp:lastModifiedBy>
  <cp:revision>197</cp:revision>
  <dcterms:created xsi:type="dcterms:W3CDTF">2008-09-28T10:34:58Z</dcterms:created>
  <dcterms:modified xsi:type="dcterms:W3CDTF">2020-03-17T14:48:50Z</dcterms:modified>
</cp:coreProperties>
</file>