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77" r:id="rId3"/>
    <p:sldId id="269" r:id="rId4"/>
    <p:sldId id="270" r:id="rId5"/>
    <p:sldId id="276" r:id="rId6"/>
    <p:sldId id="275" r:id="rId7"/>
    <p:sldId id="273" r:id="rId8"/>
    <p:sldId id="274" r:id="rId9"/>
    <p:sldId id="258" r:id="rId10"/>
    <p:sldId id="262" r:id="rId11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680" autoAdjust="0"/>
    <p:restoredTop sz="94660"/>
  </p:normalViewPr>
  <p:slideViewPr>
    <p:cSldViewPr snapToGrid="0">
      <p:cViewPr>
        <p:scale>
          <a:sx n="130" d="100"/>
          <a:sy n="130" d="100"/>
        </p:scale>
        <p:origin x="96" y="2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809A3-9F93-4B91-A0AB-2EDC3850ED2B}" type="datetimeFigureOut">
              <a:rPr lang="da-DK" smtClean="0"/>
              <a:t>29-03-2020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35A5-8E46-4789-8E73-8848F7DB6EA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80484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809A3-9F93-4B91-A0AB-2EDC3850ED2B}" type="datetimeFigureOut">
              <a:rPr lang="da-DK" smtClean="0"/>
              <a:t>29-03-2020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35A5-8E46-4789-8E73-8848F7DB6EA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21108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809A3-9F93-4B91-A0AB-2EDC3850ED2B}" type="datetimeFigureOut">
              <a:rPr lang="da-DK" smtClean="0"/>
              <a:t>29-03-2020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35A5-8E46-4789-8E73-8848F7DB6EA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98585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809A3-9F93-4B91-A0AB-2EDC3850ED2B}" type="datetimeFigureOut">
              <a:rPr lang="da-DK" smtClean="0"/>
              <a:t>29-03-2020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35A5-8E46-4789-8E73-8848F7DB6EA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32308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809A3-9F93-4B91-A0AB-2EDC3850ED2B}" type="datetimeFigureOut">
              <a:rPr lang="da-DK" smtClean="0"/>
              <a:t>29-03-2020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35A5-8E46-4789-8E73-8848F7DB6EA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69583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809A3-9F93-4B91-A0AB-2EDC3850ED2B}" type="datetimeFigureOut">
              <a:rPr lang="da-DK" smtClean="0"/>
              <a:t>29-03-2020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35A5-8E46-4789-8E73-8848F7DB6EA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52758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809A3-9F93-4B91-A0AB-2EDC3850ED2B}" type="datetimeFigureOut">
              <a:rPr lang="da-DK" smtClean="0"/>
              <a:t>29-03-2020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35A5-8E46-4789-8E73-8848F7DB6EA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1455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809A3-9F93-4B91-A0AB-2EDC3850ED2B}" type="datetimeFigureOut">
              <a:rPr lang="da-DK" smtClean="0"/>
              <a:t>29-03-2020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35A5-8E46-4789-8E73-8848F7DB6EA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97597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809A3-9F93-4B91-A0AB-2EDC3850ED2B}" type="datetimeFigureOut">
              <a:rPr lang="da-DK" smtClean="0"/>
              <a:t>29-03-2020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35A5-8E46-4789-8E73-8848F7DB6EA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51594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809A3-9F93-4B91-A0AB-2EDC3850ED2B}" type="datetimeFigureOut">
              <a:rPr lang="da-DK" smtClean="0"/>
              <a:t>29-03-2020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35A5-8E46-4789-8E73-8848F7DB6EA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13534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809A3-9F93-4B91-A0AB-2EDC3850ED2B}" type="datetimeFigureOut">
              <a:rPr lang="da-DK" smtClean="0"/>
              <a:t>29-03-2020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35A5-8E46-4789-8E73-8848F7DB6EA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12860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809A3-9F93-4B91-A0AB-2EDC3850ED2B}" type="datetimeFigureOut">
              <a:rPr lang="da-DK" smtClean="0"/>
              <a:t>29-03-2020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D35A5-8E46-4789-8E73-8848F7DB6EA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68343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83688" y="2789347"/>
            <a:ext cx="5169195" cy="1367983"/>
          </a:xfrm>
          <a:solidFill>
            <a:srgbClr val="002060"/>
          </a:solidFill>
        </p:spPr>
        <p:txBody>
          <a:bodyPr anchor="t">
            <a:normAutofit/>
          </a:bodyPr>
          <a:lstStyle/>
          <a:p>
            <a:r>
              <a:rPr lang="da-DK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STATISTIK 8K</a:t>
            </a:r>
          </a:p>
        </p:txBody>
      </p:sp>
      <p:sp>
        <p:nvSpPr>
          <p:cNvPr id="4" name="Rektangel 3"/>
          <p:cNvSpPr/>
          <p:nvPr/>
        </p:nvSpPr>
        <p:spPr>
          <a:xfrm>
            <a:off x="6810998" y="3721506"/>
            <a:ext cx="1556825" cy="33855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a-DK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Uge 14 2020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2765722B-6D99-404C-9A34-1B780CBB1B8E}"/>
              </a:ext>
            </a:extLst>
          </p:cNvPr>
          <p:cNvSpPr txBox="1"/>
          <p:nvPr/>
        </p:nvSpPr>
        <p:spPr>
          <a:xfrm>
            <a:off x="11669714" y="11456"/>
            <a:ext cx="522286" cy="10156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da-DK" sz="6000" dirty="0">
                <a:highlight>
                  <a:srgbClr val="FFFF00"/>
                </a:highligh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21685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 rot="20044654">
            <a:off x="2742023" y="2765410"/>
            <a:ext cx="6451959" cy="923330"/>
          </a:xfrm>
          <a:prstGeom prst="rect">
            <a:avLst/>
          </a:prstGeom>
          <a:solidFill>
            <a:schemeClr val="accent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a-DK" sz="5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SÅ ER DET JER IGEN!!!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DD0D6517-2396-489E-A55C-DC5B5E1ABBD4}"/>
              </a:ext>
            </a:extLst>
          </p:cNvPr>
          <p:cNvSpPr txBox="1"/>
          <p:nvPr/>
        </p:nvSpPr>
        <p:spPr>
          <a:xfrm>
            <a:off x="11669714" y="11456"/>
            <a:ext cx="522286" cy="10156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da-DK" sz="6000" dirty="0">
                <a:highlight>
                  <a:srgbClr val="00FF00"/>
                </a:highlight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545630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felt 7">
            <a:extLst>
              <a:ext uri="{FF2B5EF4-FFF2-40B4-BE49-F238E27FC236}">
                <a16:creationId xmlns:a16="http://schemas.microsoft.com/office/drawing/2014/main" id="{64DCEDDC-347F-412B-A815-D84C49C4560F}"/>
              </a:ext>
            </a:extLst>
          </p:cNvPr>
          <p:cNvSpPr txBox="1"/>
          <p:nvPr/>
        </p:nvSpPr>
        <p:spPr>
          <a:xfrm>
            <a:off x="11669714" y="11456"/>
            <a:ext cx="522286" cy="10156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da-DK" sz="6000" dirty="0">
                <a:highlight>
                  <a:srgbClr val="FFFF00"/>
                </a:highlight>
              </a:rPr>
              <a:t>2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4538070F-05CE-491C-A602-A59F47CF6323}"/>
              </a:ext>
            </a:extLst>
          </p:cNvPr>
          <p:cNvSpPr txBox="1"/>
          <p:nvPr/>
        </p:nvSpPr>
        <p:spPr>
          <a:xfrm>
            <a:off x="646201" y="403741"/>
            <a:ext cx="6944422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STATISTIK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CC29CEDF-12E1-4F70-B2A5-05A43482E209}"/>
              </a:ext>
            </a:extLst>
          </p:cNvPr>
          <p:cNvSpPr txBox="1"/>
          <p:nvPr/>
        </p:nvSpPr>
        <p:spPr>
          <a:xfrm>
            <a:off x="636247" y="1027119"/>
            <a:ext cx="6944422" cy="56931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/>
          <a:p>
            <a:r>
              <a:rPr lang="da-D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virkeligheden er statistik meget simpelt.</a:t>
            </a:r>
          </a:p>
          <a:p>
            <a:br>
              <a:rPr lang="da-D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a-DK" sz="1600" dirty="0"/>
              <a:t>Man indsamler/samler en </a:t>
            </a:r>
            <a:r>
              <a:rPr lang="da-DK" sz="1600" dirty="0">
                <a:highlight>
                  <a:srgbClr val="FFFF00"/>
                </a:highlight>
              </a:rPr>
              <a:t>gruppe af data</a:t>
            </a:r>
            <a:r>
              <a:rPr lang="da-DK" sz="1600" dirty="0"/>
              <a:t>, et </a:t>
            </a:r>
            <a:r>
              <a:rPr lang="da-DK" sz="1600" dirty="0">
                <a:highlight>
                  <a:srgbClr val="FFFF00"/>
                </a:highlight>
              </a:rPr>
              <a:t>observationssæt</a:t>
            </a:r>
            <a:r>
              <a:rPr lang="da-DK" sz="1600" dirty="0"/>
              <a:t>, sætter data op på en bestemt måde, typisk i en </a:t>
            </a:r>
            <a:r>
              <a:rPr lang="da-DK" sz="1600" dirty="0">
                <a:highlight>
                  <a:srgbClr val="FFFF00"/>
                </a:highlight>
              </a:rPr>
              <a:t>hyppighedstabel</a:t>
            </a:r>
            <a:r>
              <a:rPr lang="da-DK" sz="1600" dirty="0"/>
              <a:t>, og så laver man statistik på data.</a:t>
            </a:r>
            <a:br>
              <a:rPr lang="da-DK" sz="1600" dirty="0"/>
            </a:br>
            <a:br>
              <a:rPr lang="da-DK" sz="1600" dirty="0"/>
            </a:br>
            <a:r>
              <a:rPr lang="da-DK" sz="1600" dirty="0"/>
              <a:t>Desuden finder man nogle beskrivende værdier, som fortæller noget om observationssættet, de såkaldte </a:t>
            </a:r>
            <a:r>
              <a:rPr lang="da-DK" sz="1600" dirty="0">
                <a:highlight>
                  <a:srgbClr val="FFFF00"/>
                </a:highlight>
              </a:rPr>
              <a:t>deskriptorer</a:t>
            </a:r>
            <a:r>
              <a:rPr lang="da-DK" sz="1600" dirty="0"/>
              <a:t>. Desuden slutter man gerne af med at beskrive undersøgelsens resultat i et </a:t>
            </a:r>
            <a:r>
              <a:rPr lang="da-DK" sz="1600" dirty="0">
                <a:highlight>
                  <a:srgbClr val="FFFF00"/>
                </a:highlight>
              </a:rPr>
              <a:t>diagram</a:t>
            </a:r>
            <a:r>
              <a:rPr lang="da-DK" sz="1600" dirty="0"/>
              <a:t>, for at gøre resultatet overskueligt.</a:t>
            </a:r>
          </a:p>
          <a:p>
            <a:endParaRPr lang="da-DK" sz="1600" dirty="0"/>
          </a:p>
          <a:p>
            <a:r>
              <a:rPr lang="da-DK" sz="1600" dirty="0"/>
              <a:t>Undersøgelsen kunne være elevers karaktergennemsnit (se næste side) eller milliarder andre ting. Fælles for en statistisk analyse er, at den giver overskuelighed og kan sammenlignes med andre lignende undersøgelser.</a:t>
            </a:r>
          </a:p>
          <a:p>
            <a:endParaRPr lang="da-DK" sz="1600" dirty="0"/>
          </a:p>
          <a:p>
            <a:r>
              <a:rPr lang="da-DK" sz="1600" dirty="0"/>
              <a:t>Faktisk baserer stort set al videnskab sig på statistik, og statistiske metoder; behøver jeg at sige, at matematik er vigtigt?</a:t>
            </a:r>
          </a:p>
          <a:p>
            <a:endParaRPr lang="da-DK" sz="1600" dirty="0"/>
          </a:p>
          <a:p>
            <a:r>
              <a:rPr lang="da-DK" sz="1600" dirty="0"/>
              <a:t>En hyppighedstabel er en tabel, som lister de forskellige observationer, deres </a:t>
            </a:r>
            <a:r>
              <a:rPr lang="da-DK" sz="1600" dirty="0">
                <a:highlight>
                  <a:srgbClr val="FFFF00"/>
                </a:highlight>
              </a:rPr>
              <a:t>hyppigheder</a:t>
            </a:r>
            <a:r>
              <a:rPr lang="da-DK" sz="1600" dirty="0"/>
              <a:t> (hvor mange gange forekommer de) og deres </a:t>
            </a:r>
            <a:r>
              <a:rPr lang="da-DK" sz="1600" dirty="0">
                <a:highlight>
                  <a:srgbClr val="FFFF00"/>
                </a:highlight>
              </a:rPr>
              <a:t>frekvens</a:t>
            </a:r>
            <a:r>
              <a:rPr lang="da-DK" sz="1600" dirty="0"/>
              <a:t> (hyppighed divideret med det samlede antal observationer). Nogle gange udvider man tabellen med de sammenlagte værdier (</a:t>
            </a:r>
            <a:r>
              <a:rPr lang="da-DK" sz="1600" dirty="0">
                <a:highlight>
                  <a:srgbClr val="FFFF00"/>
                </a:highlight>
              </a:rPr>
              <a:t>kumulerede</a:t>
            </a:r>
            <a:r>
              <a:rPr lang="da-DK" sz="1600" dirty="0"/>
              <a:t> værdier). De nævne deskriptorer er:</a:t>
            </a: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3DAE714E-F1FC-4F31-9396-E52A06CE7F0B}"/>
              </a:ext>
            </a:extLst>
          </p:cNvPr>
          <p:cNvGrpSpPr/>
          <p:nvPr/>
        </p:nvGrpSpPr>
        <p:grpSpPr>
          <a:xfrm>
            <a:off x="7669161" y="400139"/>
            <a:ext cx="4000556" cy="3078785"/>
            <a:chOff x="7669161" y="400139"/>
            <a:chExt cx="4000556" cy="3078785"/>
          </a:xfrm>
        </p:grpSpPr>
        <p:sp>
          <p:nvSpPr>
            <p:cNvPr id="31" name="Tekstfelt 30">
              <a:extLst>
                <a:ext uri="{FF2B5EF4-FFF2-40B4-BE49-F238E27FC236}">
                  <a16:creationId xmlns:a16="http://schemas.microsoft.com/office/drawing/2014/main" id="{F06BF9A0-858E-42EF-AF64-EFD5E8A7B85E}"/>
                </a:ext>
              </a:extLst>
            </p:cNvPr>
            <p:cNvSpPr txBox="1"/>
            <p:nvPr/>
          </p:nvSpPr>
          <p:spPr>
            <a:xfrm>
              <a:off x="7669161" y="400139"/>
              <a:ext cx="4000553" cy="307878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noAutofit/>
            </a:bodyPr>
            <a:lstStyle/>
            <a:p>
              <a:endParaRPr lang="da-DK" sz="1600" dirty="0"/>
            </a:p>
          </p:txBody>
        </p:sp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3856D9BB-1FF9-4B98-8B65-A32D93031F45}"/>
                </a:ext>
              </a:extLst>
            </p:cNvPr>
            <p:cNvSpPr/>
            <p:nvPr/>
          </p:nvSpPr>
          <p:spPr>
            <a:xfrm>
              <a:off x="7733842" y="418928"/>
              <a:ext cx="3935874" cy="508033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 anchorCtr="0">
              <a:noAutofit/>
            </a:bodyPr>
            <a:lstStyle/>
            <a:p>
              <a:pPr algn="ctr"/>
              <a:r>
                <a:rPr lang="da-DK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Hvad er de statistiske deskriptorer?</a:t>
              </a:r>
            </a:p>
          </p:txBody>
        </p:sp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BAD13E18-5AD5-4216-B34A-847848EC85C4}"/>
                </a:ext>
              </a:extLst>
            </p:cNvPr>
            <p:cNvSpPr/>
            <p:nvPr/>
          </p:nvSpPr>
          <p:spPr>
            <a:xfrm>
              <a:off x="7733843" y="991693"/>
              <a:ext cx="2280312" cy="26401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 anchorCtr="0">
              <a:noAutofit/>
            </a:bodyPr>
            <a:lstStyle/>
            <a:p>
              <a:r>
                <a:rPr lang="da-DK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Observationsstørrelse</a:t>
              </a:r>
            </a:p>
          </p:txBody>
        </p: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07B37E57-BBFB-4235-8D16-23399DE7B3BC}"/>
                </a:ext>
              </a:extLst>
            </p:cNvPr>
            <p:cNvSpPr/>
            <p:nvPr/>
          </p:nvSpPr>
          <p:spPr>
            <a:xfrm>
              <a:off x="7733843" y="1347134"/>
              <a:ext cx="771179" cy="26247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 anchorCtr="0">
              <a:noAutofit/>
            </a:bodyPr>
            <a:lstStyle/>
            <a:p>
              <a:r>
                <a:rPr lang="da-DK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Typetal</a:t>
              </a:r>
            </a:p>
          </p:txBody>
        </p:sp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3A7E7159-9C79-4792-841C-63A4EB9FDE91}"/>
                </a:ext>
              </a:extLst>
            </p:cNvPr>
            <p:cNvSpPr/>
            <p:nvPr/>
          </p:nvSpPr>
          <p:spPr>
            <a:xfrm>
              <a:off x="7733843" y="2058016"/>
              <a:ext cx="1786242" cy="264018"/>
            </a:xfrm>
            <a:prstGeom prst="rect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 anchorCtr="0">
              <a:noAutofit/>
            </a:bodyPr>
            <a:lstStyle/>
            <a:p>
              <a:r>
                <a:rPr lang="da-DK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Median (50 % kvartil)</a:t>
              </a:r>
            </a:p>
          </p:txBody>
        </p:sp>
        <p:sp>
          <p:nvSpPr>
            <p:cNvPr id="15" name="Rektangel 14">
              <a:extLst>
                <a:ext uri="{FF2B5EF4-FFF2-40B4-BE49-F238E27FC236}">
                  <a16:creationId xmlns:a16="http://schemas.microsoft.com/office/drawing/2014/main" id="{2BD42DA1-97B2-47DD-9D20-7CBE671CB2EC}"/>
                </a:ext>
              </a:extLst>
            </p:cNvPr>
            <p:cNvSpPr/>
            <p:nvPr/>
          </p:nvSpPr>
          <p:spPr>
            <a:xfrm>
              <a:off x="7733842" y="2413457"/>
              <a:ext cx="1174184" cy="264018"/>
            </a:xfrm>
            <a:prstGeom prst="rect">
              <a:avLst/>
            </a:prstGeom>
            <a:solidFill>
              <a:srgbClr val="00206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 anchorCtr="0">
              <a:noAutofit/>
            </a:bodyPr>
            <a:lstStyle/>
            <a:p>
              <a:r>
                <a:rPr lang="da-DK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Størsteværdi</a:t>
              </a:r>
            </a:p>
          </p:txBody>
        </p:sp>
        <p:sp>
          <p:nvSpPr>
            <p:cNvPr id="16" name="Rektangel 15">
              <a:extLst>
                <a:ext uri="{FF2B5EF4-FFF2-40B4-BE49-F238E27FC236}">
                  <a16:creationId xmlns:a16="http://schemas.microsoft.com/office/drawing/2014/main" id="{EB1BC503-803F-426C-B082-EAE9D090FA92}"/>
                </a:ext>
              </a:extLst>
            </p:cNvPr>
            <p:cNvSpPr/>
            <p:nvPr/>
          </p:nvSpPr>
          <p:spPr>
            <a:xfrm>
              <a:off x="7733842" y="2768898"/>
              <a:ext cx="1233177" cy="264018"/>
            </a:xfrm>
            <a:prstGeom prst="rect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 anchorCtr="0">
              <a:noAutofit/>
            </a:bodyPr>
            <a:lstStyle/>
            <a:p>
              <a:r>
                <a:rPr lang="da-DK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Mindsteværdi</a:t>
              </a:r>
            </a:p>
          </p:txBody>
        </p:sp>
        <p:sp>
          <p:nvSpPr>
            <p:cNvPr id="17" name="Rektangel 16">
              <a:extLst>
                <a:ext uri="{FF2B5EF4-FFF2-40B4-BE49-F238E27FC236}">
                  <a16:creationId xmlns:a16="http://schemas.microsoft.com/office/drawing/2014/main" id="{B131C640-93C0-4A21-9D95-BE6DA5FB0367}"/>
                </a:ext>
              </a:extLst>
            </p:cNvPr>
            <p:cNvSpPr/>
            <p:nvPr/>
          </p:nvSpPr>
          <p:spPr>
            <a:xfrm>
              <a:off x="8604173" y="1346620"/>
              <a:ext cx="3065544" cy="26247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 anchorCtr="0">
              <a:noAutofit/>
            </a:bodyPr>
            <a:lstStyle/>
            <a:p>
              <a:r>
                <a:rPr lang="da-DK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Den observation, som kommer oftest</a:t>
              </a:r>
            </a:p>
          </p:txBody>
        </p:sp>
        <p:sp>
          <p:nvSpPr>
            <p:cNvPr id="18" name="Rektangel 17">
              <a:extLst>
                <a:ext uri="{FF2B5EF4-FFF2-40B4-BE49-F238E27FC236}">
                  <a16:creationId xmlns:a16="http://schemas.microsoft.com/office/drawing/2014/main" id="{E879E1B0-CE08-4554-B36E-FA3274B43602}"/>
                </a:ext>
              </a:extLst>
            </p:cNvPr>
            <p:cNvSpPr/>
            <p:nvPr/>
          </p:nvSpPr>
          <p:spPr>
            <a:xfrm>
              <a:off x="9579078" y="2056474"/>
              <a:ext cx="2090638" cy="264018"/>
            </a:xfrm>
            <a:prstGeom prst="rect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 anchorCtr="0">
              <a:noAutofit/>
            </a:bodyPr>
            <a:lstStyle/>
            <a:p>
              <a:r>
                <a:rPr lang="da-DK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Den midterste værdi</a:t>
              </a:r>
            </a:p>
          </p:txBody>
        </p:sp>
        <p:sp>
          <p:nvSpPr>
            <p:cNvPr id="19" name="Rektangel 18">
              <a:extLst>
                <a:ext uri="{FF2B5EF4-FFF2-40B4-BE49-F238E27FC236}">
                  <a16:creationId xmlns:a16="http://schemas.microsoft.com/office/drawing/2014/main" id="{27BC7887-61AB-4FF4-A456-76E796A76456}"/>
                </a:ext>
              </a:extLst>
            </p:cNvPr>
            <p:cNvSpPr/>
            <p:nvPr/>
          </p:nvSpPr>
          <p:spPr>
            <a:xfrm>
              <a:off x="10102645" y="991693"/>
              <a:ext cx="1567071" cy="25476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 anchorCtr="0">
              <a:noAutofit/>
            </a:bodyPr>
            <a:lstStyle/>
            <a:p>
              <a:r>
                <a:rPr lang="da-DK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Data i alt</a:t>
              </a:r>
            </a:p>
          </p:txBody>
        </p:sp>
        <p:sp>
          <p:nvSpPr>
            <p:cNvPr id="20" name="Rektangel 19">
              <a:extLst>
                <a:ext uri="{FF2B5EF4-FFF2-40B4-BE49-F238E27FC236}">
                  <a16:creationId xmlns:a16="http://schemas.microsoft.com/office/drawing/2014/main" id="{B4763C33-0F2D-4AEA-AD63-0B947700B609}"/>
                </a:ext>
              </a:extLst>
            </p:cNvPr>
            <p:cNvSpPr/>
            <p:nvPr/>
          </p:nvSpPr>
          <p:spPr>
            <a:xfrm>
              <a:off x="8967019" y="2411401"/>
              <a:ext cx="2702695" cy="264932"/>
            </a:xfrm>
            <a:prstGeom prst="rect">
              <a:avLst/>
            </a:prstGeom>
            <a:solidFill>
              <a:srgbClr val="00206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 anchorCtr="0">
              <a:noAutofit/>
            </a:bodyPr>
            <a:lstStyle/>
            <a:p>
              <a:r>
                <a:rPr lang="da-DK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Den største værdi i datasættet</a:t>
              </a:r>
            </a:p>
          </p:txBody>
        </p:sp>
        <p:sp>
          <p:nvSpPr>
            <p:cNvPr id="21" name="Rektangel 20">
              <a:extLst>
                <a:ext uri="{FF2B5EF4-FFF2-40B4-BE49-F238E27FC236}">
                  <a16:creationId xmlns:a16="http://schemas.microsoft.com/office/drawing/2014/main" id="{ECD445AC-85A1-4319-AA5F-C64C8665DD02}"/>
                </a:ext>
              </a:extLst>
            </p:cNvPr>
            <p:cNvSpPr/>
            <p:nvPr/>
          </p:nvSpPr>
          <p:spPr>
            <a:xfrm>
              <a:off x="9040761" y="2767242"/>
              <a:ext cx="2628953" cy="264932"/>
            </a:xfrm>
            <a:prstGeom prst="rect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 anchorCtr="0">
              <a:noAutofit/>
            </a:bodyPr>
            <a:lstStyle/>
            <a:p>
              <a:r>
                <a:rPr lang="da-DK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Den mindste værdi i datasættet</a:t>
              </a:r>
            </a:p>
          </p:txBody>
        </p:sp>
        <p:sp>
          <p:nvSpPr>
            <p:cNvPr id="22" name="Rektangel 21">
              <a:extLst>
                <a:ext uri="{FF2B5EF4-FFF2-40B4-BE49-F238E27FC236}">
                  <a16:creationId xmlns:a16="http://schemas.microsoft.com/office/drawing/2014/main" id="{D0962312-6E11-4515-9984-FED1873A46A9}"/>
                </a:ext>
              </a:extLst>
            </p:cNvPr>
            <p:cNvSpPr/>
            <p:nvPr/>
          </p:nvSpPr>
          <p:spPr>
            <a:xfrm>
              <a:off x="7733842" y="3124339"/>
              <a:ext cx="1469152" cy="26401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 anchorCtr="0">
              <a:noAutofit/>
            </a:bodyPr>
            <a:lstStyle/>
            <a:p>
              <a:r>
                <a:rPr lang="da-DK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Variationsbredde</a:t>
              </a:r>
            </a:p>
          </p:txBody>
        </p:sp>
        <p:sp>
          <p:nvSpPr>
            <p:cNvPr id="23" name="Rektangel 22">
              <a:extLst>
                <a:ext uri="{FF2B5EF4-FFF2-40B4-BE49-F238E27FC236}">
                  <a16:creationId xmlns:a16="http://schemas.microsoft.com/office/drawing/2014/main" id="{196FFDC4-B9D7-450A-8643-01AF47979EEF}"/>
                </a:ext>
              </a:extLst>
            </p:cNvPr>
            <p:cNvSpPr/>
            <p:nvPr/>
          </p:nvSpPr>
          <p:spPr>
            <a:xfrm>
              <a:off x="9276735" y="3123083"/>
              <a:ext cx="2392979" cy="26493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 anchorCtr="0">
              <a:noAutofit/>
            </a:bodyPr>
            <a:lstStyle/>
            <a:p>
              <a:pPr algn="ctr"/>
              <a:r>
                <a:rPr lang="da-DK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Størsteværdi - Mindsteværdi</a:t>
              </a:r>
            </a:p>
          </p:txBody>
        </p:sp>
        <p:sp>
          <p:nvSpPr>
            <p:cNvPr id="28" name="Rektangel 27">
              <a:extLst>
                <a:ext uri="{FF2B5EF4-FFF2-40B4-BE49-F238E27FC236}">
                  <a16:creationId xmlns:a16="http://schemas.microsoft.com/office/drawing/2014/main" id="{A682CB0F-F10D-494E-AA44-9D9E3B8384BE}"/>
                </a:ext>
              </a:extLst>
            </p:cNvPr>
            <p:cNvSpPr/>
            <p:nvPr/>
          </p:nvSpPr>
          <p:spPr>
            <a:xfrm>
              <a:off x="7733842" y="1702575"/>
              <a:ext cx="923461" cy="264018"/>
            </a:xfrm>
            <a:prstGeom prst="rect">
              <a:avLst/>
            </a:prstGeom>
            <a:solidFill>
              <a:srgbClr val="F72B1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 anchorCtr="0">
              <a:noAutofit/>
            </a:bodyPr>
            <a:lstStyle/>
            <a:p>
              <a:r>
                <a:rPr lang="da-DK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Middeltal</a:t>
              </a:r>
            </a:p>
          </p:txBody>
        </p:sp>
        <p:sp>
          <p:nvSpPr>
            <p:cNvPr id="29" name="Rektangel 28">
              <a:extLst>
                <a:ext uri="{FF2B5EF4-FFF2-40B4-BE49-F238E27FC236}">
                  <a16:creationId xmlns:a16="http://schemas.microsoft.com/office/drawing/2014/main" id="{99CB831C-EEBF-4E9B-BEF1-FC487189E3AA}"/>
                </a:ext>
              </a:extLst>
            </p:cNvPr>
            <p:cNvSpPr/>
            <p:nvPr/>
          </p:nvSpPr>
          <p:spPr>
            <a:xfrm>
              <a:off x="8745794" y="1701547"/>
              <a:ext cx="2923923" cy="264018"/>
            </a:xfrm>
            <a:prstGeom prst="rect">
              <a:avLst/>
            </a:prstGeom>
            <a:solidFill>
              <a:srgbClr val="F72B1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 anchorCtr="0">
              <a:noAutofit/>
            </a:bodyPr>
            <a:lstStyle/>
            <a:p>
              <a:r>
                <a:rPr lang="da-DK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Summen af værdier delt med antal</a:t>
              </a:r>
            </a:p>
          </p:txBody>
        </p:sp>
      </p:grpSp>
      <p:sp>
        <p:nvSpPr>
          <p:cNvPr id="30" name="Tekstfelt 29">
            <a:extLst>
              <a:ext uri="{FF2B5EF4-FFF2-40B4-BE49-F238E27FC236}">
                <a16:creationId xmlns:a16="http://schemas.microsoft.com/office/drawing/2014/main" id="{94048683-B0D5-499E-B0A4-2FC5DD6A77B7}"/>
              </a:ext>
            </a:extLst>
          </p:cNvPr>
          <p:cNvSpPr txBox="1"/>
          <p:nvPr/>
        </p:nvSpPr>
        <p:spPr>
          <a:xfrm>
            <a:off x="7669161" y="3478925"/>
            <a:ext cx="4000553" cy="32413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/>
          <a:p>
            <a:br>
              <a:rPr lang="da-DK" sz="1600" dirty="0"/>
            </a:br>
            <a:r>
              <a:rPr lang="da-DK" i="1" dirty="0"/>
              <a:t>På de næste sider foretages en statistisk undersøgelse, med opstilling af hyppighedstabel og fund af deskriptorer. </a:t>
            </a:r>
          </a:p>
          <a:p>
            <a:endParaRPr lang="da-DK" i="1" dirty="0"/>
          </a:p>
          <a:p>
            <a:r>
              <a:rPr lang="da-DK" i="1" dirty="0"/>
              <a:t>Undersøgelsen bruger elever og deres karakterer som datasæt.</a:t>
            </a:r>
          </a:p>
          <a:p>
            <a:endParaRPr lang="da-DK" sz="1600" i="1" dirty="0"/>
          </a:p>
          <a:p>
            <a:r>
              <a:rPr lang="da-DK" sz="1600" i="1" dirty="0"/>
              <a:t>Undersøgelsen er detaljeret beskrevet i </a:t>
            </a:r>
            <a:r>
              <a:rPr lang="da-DK" sz="1600" b="1" i="1" dirty="0"/>
              <a:t>formler og fagord</a:t>
            </a:r>
            <a:r>
              <a:rPr lang="da-DK" sz="1600" i="1" dirty="0"/>
              <a:t>, hvis man har behov for supplement til forståelsen</a:t>
            </a:r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184048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ktangel 30"/>
          <p:cNvSpPr/>
          <p:nvPr/>
        </p:nvSpPr>
        <p:spPr>
          <a:xfrm>
            <a:off x="6568616" y="707541"/>
            <a:ext cx="3110421" cy="1032283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defRPr/>
            </a:pPr>
            <a:endParaRPr lang="da-DK" sz="1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Rektangel 46"/>
          <p:cNvSpPr/>
          <p:nvPr/>
        </p:nvSpPr>
        <p:spPr>
          <a:xfrm>
            <a:off x="646209" y="1923773"/>
            <a:ext cx="1333727" cy="282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endParaRPr lang="da-DK" sz="1400" dirty="0">
              <a:solidFill>
                <a:srgbClr val="7030A0"/>
              </a:solidFill>
            </a:endParaRPr>
          </a:p>
        </p:txBody>
      </p:sp>
      <p:sp>
        <p:nvSpPr>
          <p:cNvPr id="48" name="Rektangel 47"/>
          <p:cNvSpPr/>
          <p:nvPr/>
        </p:nvSpPr>
        <p:spPr>
          <a:xfrm>
            <a:off x="646209" y="2200634"/>
            <a:ext cx="1333727" cy="2742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endParaRPr lang="da-DK" sz="1400" dirty="0">
              <a:solidFill>
                <a:srgbClr val="7030A0"/>
              </a:solidFill>
            </a:endParaRPr>
          </a:p>
        </p:txBody>
      </p:sp>
      <p:sp>
        <p:nvSpPr>
          <p:cNvPr id="49" name="Rektangel 48"/>
          <p:cNvSpPr/>
          <p:nvPr/>
        </p:nvSpPr>
        <p:spPr>
          <a:xfrm>
            <a:off x="646207" y="2465695"/>
            <a:ext cx="1333727" cy="272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7030A0"/>
              </a:solidFill>
            </a:endParaRPr>
          </a:p>
        </p:txBody>
      </p:sp>
      <p:sp>
        <p:nvSpPr>
          <p:cNvPr id="50" name="Rektangel 49"/>
          <p:cNvSpPr/>
          <p:nvPr/>
        </p:nvSpPr>
        <p:spPr>
          <a:xfrm>
            <a:off x="646206" y="2731529"/>
            <a:ext cx="1333727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7030A0"/>
              </a:solidFill>
            </a:endParaRPr>
          </a:p>
        </p:txBody>
      </p:sp>
      <p:sp>
        <p:nvSpPr>
          <p:cNvPr id="51" name="Rektangel 50"/>
          <p:cNvSpPr/>
          <p:nvPr/>
        </p:nvSpPr>
        <p:spPr>
          <a:xfrm>
            <a:off x="646214" y="1362234"/>
            <a:ext cx="1333727" cy="5084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>
              <a:defRPr/>
            </a:pPr>
            <a:endParaRPr lang="da-DK" sz="1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" name="Rektangel 63"/>
          <p:cNvSpPr/>
          <p:nvPr/>
        </p:nvSpPr>
        <p:spPr>
          <a:xfrm>
            <a:off x="646206" y="2994543"/>
            <a:ext cx="1333727" cy="282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7030A0"/>
              </a:solidFill>
            </a:endParaRPr>
          </a:p>
        </p:txBody>
      </p:sp>
      <p:sp>
        <p:nvSpPr>
          <p:cNvPr id="65" name="Rektangel 64"/>
          <p:cNvSpPr/>
          <p:nvPr/>
        </p:nvSpPr>
        <p:spPr>
          <a:xfrm>
            <a:off x="646206" y="3276798"/>
            <a:ext cx="1333727" cy="2742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7030A0"/>
              </a:solidFill>
            </a:endParaRPr>
          </a:p>
        </p:txBody>
      </p:sp>
      <p:sp>
        <p:nvSpPr>
          <p:cNvPr id="66" name="Rektangel 65"/>
          <p:cNvSpPr/>
          <p:nvPr/>
        </p:nvSpPr>
        <p:spPr>
          <a:xfrm>
            <a:off x="646206" y="3548641"/>
            <a:ext cx="1333727" cy="272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7030A0"/>
              </a:solidFill>
            </a:endParaRPr>
          </a:p>
        </p:txBody>
      </p:sp>
      <p:sp>
        <p:nvSpPr>
          <p:cNvPr id="67" name="Rektangel 66"/>
          <p:cNvSpPr/>
          <p:nvPr/>
        </p:nvSpPr>
        <p:spPr>
          <a:xfrm>
            <a:off x="646206" y="3820852"/>
            <a:ext cx="1333727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" name="Rektangel 67"/>
          <p:cNvSpPr/>
          <p:nvPr/>
        </p:nvSpPr>
        <p:spPr>
          <a:xfrm>
            <a:off x="1979936" y="1923773"/>
            <a:ext cx="1360243" cy="282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endParaRPr lang="da-DK" sz="1400" dirty="0">
              <a:solidFill>
                <a:srgbClr val="0070C0"/>
              </a:solidFill>
            </a:endParaRPr>
          </a:p>
        </p:txBody>
      </p:sp>
      <p:sp>
        <p:nvSpPr>
          <p:cNvPr id="69" name="Rektangel 68"/>
          <p:cNvSpPr/>
          <p:nvPr/>
        </p:nvSpPr>
        <p:spPr>
          <a:xfrm>
            <a:off x="1979936" y="2200634"/>
            <a:ext cx="1360243" cy="2742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endParaRPr lang="da-DK" sz="1400" dirty="0">
              <a:solidFill>
                <a:srgbClr val="0070C0"/>
              </a:solidFill>
            </a:endParaRPr>
          </a:p>
        </p:txBody>
      </p:sp>
      <p:sp>
        <p:nvSpPr>
          <p:cNvPr id="70" name="Rektangel 69"/>
          <p:cNvSpPr/>
          <p:nvPr/>
        </p:nvSpPr>
        <p:spPr>
          <a:xfrm>
            <a:off x="1979934" y="2465695"/>
            <a:ext cx="1360243" cy="272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0070C0"/>
              </a:solidFill>
            </a:endParaRPr>
          </a:p>
        </p:txBody>
      </p:sp>
      <p:sp>
        <p:nvSpPr>
          <p:cNvPr id="71" name="Rektangel 70"/>
          <p:cNvSpPr/>
          <p:nvPr/>
        </p:nvSpPr>
        <p:spPr>
          <a:xfrm>
            <a:off x="1979933" y="2731529"/>
            <a:ext cx="1360243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0070C0"/>
              </a:solidFill>
            </a:endParaRPr>
          </a:p>
        </p:txBody>
      </p:sp>
      <p:sp>
        <p:nvSpPr>
          <p:cNvPr id="72" name="Rektangel 71"/>
          <p:cNvSpPr/>
          <p:nvPr/>
        </p:nvSpPr>
        <p:spPr>
          <a:xfrm>
            <a:off x="1979941" y="1362234"/>
            <a:ext cx="1360243" cy="5084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>
              <a:defRPr/>
            </a:pPr>
            <a:endParaRPr lang="da-DK" sz="1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Rektangel 72"/>
          <p:cNvSpPr/>
          <p:nvPr/>
        </p:nvSpPr>
        <p:spPr>
          <a:xfrm>
            <a:off x="1979933" y="2994543"/>
            <a:ext cx="1360243" cy="282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0070C0"/>
              </a:solidFill>
            </a:endParaRPr>
          </a:p>
        </p:txBody>
      </p:sp>
      <p:sp>
        <p:nvSpPr>
          <p:cNvPr id="74" name="Rektangel 73"/>
          <p:cNvSpPr/>
          <p:nvPr/>
        </p:nvSpPr>
        <p:spPr>
          <a:xfrm>
            <a:off x="1979933" y="3276798"/>
            <a:ext cx="1360243" cy="2742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0070C0"/>
              </a:solidFill>
            </a:endParaRPr>
          </a:p>
        </p:txBody>
      </p:sp>
      <p:sp>
        <p:nvSpPr>
          <p:cNvPr id="75" name="Rektangel 74"/>
          <p:cNvSpPr/>
          <p:nvPr/>
        </p:nvSpPr>
        <p:spPr>
          <a:xfrm>
            <a:off x="1979933" y="3548641"/>
            <a:ext cx="1360243" cy="272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0070C0"/>
              </a:solidFill>
            </a:endParaRPr>
          </a:p>
        </p:txBody>
      </p:sp>
      <p:sp>
        <p:nvSpPr>
          <p:cNvPr id="76" name="Rektangel 75"/>
          <p:cNvSpPr/>
          <p:nvPr/>
        </p:nvSpPr>
        <p:spPr>
          <a:xfrm>
            <a:off x="1979933" y="3820852"/>
            <a:ext cx="1360243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4" name="Rektangel 103"/>
          <p:cNvSpPr/>
          <p:nvPr/>
        </p:nvSpPr>
        <p:spPr>
          <a:xfrm>
            <a:off x="3340179" y="1923773"/>
            <a:ext cx="1954580" cy="282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endParaRPr lang="da-DK" sz="1400" dirty="0">
              <a:solidFill>
                <a:srgbClr val="0070C0"/>
              </a:solidFill>
            </a:endParaRPr>
          </a:p>
        </p:txBody>
      </p:sp>
      <p:sp>
        <p:nvSpPr>
          <p:cNvPr id="105" name="Rektangel 104"/>
          <p:cNvSpPr/>
          <p:nvPr/>
        </p:nvSpPr>
        <p:spPr>
          <a:xfrm>
            <a:off x="3340179" y="2200634"/>
            <a:ext cx="1954580" cy="2742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endParaRPr lang="da-DK" sz="1400" dirty="0">
              <a:solidFill>
                <a:srgbClr val="0070C0"/>
              </a:solidFill>
            </a:endParaRPr>
          </a:p>
        </p:txBody>
      </p:sp>
      <p:sp>
        <p:nvSpPr>
          <p:cNvPr id="106" name="Rektangel 105"/>
          <p:cNvSpPr/>
          <p:nvPr/>
        </p:nvSpPr>
        <p:spPr>
          <a:xfrm>
            <a:off x="3340177" y="2465695"/>
            <a:ext cx="1954580" cy="272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0070C0"/>
              </a:solidFill>
            </a:endParaRPr>
          </a:p>
        </p:txBody>
      </p:sp>
      <p:sp>
        <p:nvSpPr>
          <p:cNvPr id="107" name="Rektangel 106"/>
          <p:cNvSpPr/>
          <p:nvPr/>
        </p:nvSpPr>
        <p:spPr>
          <a:xfrm>
            <a:off x="3340176" y="2731529"/>
            <a:ext cx="1954580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0070C0"/>
              </a:solidFill>
            </a:endParaRPr>
          </a:p>
        </p:txBody>
      </p:sp>
      <p:sp>
        <p:nvSpPr>
          <p:cNvPr id="108" name="Rektangel 107"/>
          <p:cNvSpPr/>
          <p:nvPr/>
        </p:nvSpPr>
        <p:spPr>
          <a:xfrm>
            <a:off x="3340184" y="1362234"/>
            <a:ext cx="1954580" cy="5084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>
              <a:defRPr/>
            </a:pPr>
            <a:endParaRPr lang="da-DK" sz="1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9" name="Rektangel 108"/>
          <p:cNvSpPr/>
          <p:nvPr/>
        </p:nvSpPr>
        <p:spPr>
          <a:xfrm>
            <a:off x="3340176" y="2994543"/>
            <a:ext cx="1954580" cy="282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0070C0"/>
              </a:solidFill>
            </a:endParaRPr>
          </a:p>
        </p:txBody>
      </p:sp>
      <p:sp>
        <p:nvSpPr>
          <p:cNvPr id="110" name="Rektangel 109"/>
          <p:cNvSpPr/>
          <p:nvPr/>
        </p:nvSpPr>
        <p:spPr>
          <a:xfrm>
            <a:off x="3340176" y="3276798"/>
            <a:ext cx="1954580" cy="2742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0070C0"/>
              </a:solidFill>
            </a:endParaRPr>
          </a:p>
        </p:txBody>
      </p:sp>
      <p:sp>
        <p:nvSpPr>
          <p:cNvPr id="111" name="Rektangel 110"/>
          <p:cNvSpPr/>
          <p:nvPr/>
        </p:nvSpPr>
        <p:spPr>
          <a:xfrm>
            <a:off x="3340176" y="3548641"/>
            <a:ext cx="1954580" cy="272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0070C0"/>
              </a:solidFill>
            </a:endParaRPr>
          </a:p>
        </p:txBody>
      </p:sp>
      <p:sp>
        <p:nvSpPr>
          <p:cNvPr id="112" name="Rektangel 111"/>
          <p:cNvSpPr/>
          <p:nvPr/>
        </p:nvSpPr>
        <p:spPr>
          <a:xfrm>
            <a:off x="3340176" y="3820852"/>
            <a:ext cx="1954580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3" name="Rektangel 112"/>
          <p:cNvSpPr/>
          <p:nvPr/>
        </p:nvSpPr>
        <p:spPr>
          <a:xfrm>
            <a:off x="6654992" y="1923773"/>
            <a:ext cx="1954580" cy="282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114" name="Rektangel 113"/>
          <p:cNvSpPr/>
          <p:nvPr/>
        </p:nvSpPr>
        <p:spPr>
          <a:xfrm>
            <a:off x="6654992" y="2200634"/>
            <a:ext cx="1954580" cy="2742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115" name="Rektangel 114"/>
          <p:cNvSpPr/>
          <p:nvPr/>
        </p:nvSpPr>
        <p:spPr>
          <a:xfrm>
            <a:off x="6654990" y="2465695"/>
            <a:ext cx="1954580" cy="272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116" name="Rektangel 115"/>
          <p:cNvSpPr/>
          <p:nvPr/>
        </p:nvSpPr>
        <p:spPr>
          <a:xfrm>
            <a:off x="6654989" y="2731529"/>
            <a:ext cx="1954580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117" name="Rektangel 116"/>
          <p:cNvSpPr/>
          <p:nvPr/>
        </p:nvSpPr>
        <p:spPr>
          <a:xfrm>
            <a:off x="6654997" y="1362234"/>
            <a:ext cx="1954580" cy="5084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>
              <a:defRPr/>
            </a:pPr>
            <a:endParaRPr lang="da-DK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8" name="Rektangel 117"/>
          <p:cNvSpPr/>
          <p:nvPr/>
        </p:nvSpPr>
        <p:spPr>
          <a:xfrm>
            <a:off x="6654989" y="2994543"/>
            <a:ext cx="1954580" cy="282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119" name="Rektangel 118"/>
          <p:cNvSpPr/>
          <p:nvPr/>
        </p:nvSpPr>
        <p:spPr>
          <a:xfrm>
            <a:off x="6654989" y="3276798"/>
            <a:ext cx="1954580" cy="2742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120" name="Rektangel 119"/>
          <p:cNvSpPr/>
          <p:nvPr/>
        </p:nvSpPr>
        <p:spPr>
          <a:xfrm>
            <a:off x="6654989" y="3548641"/>
            <a:ext cx="1954580" cy="272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121" name="Rektangel 120"/>
          <p:cNvSpPr/>
          <p:nvPr/>
        </p:nvSpPr>
        <p:spPr>
          <a:xfrm>
            <a:off x="6654989" y="3820852"/>
            <a:ext cx="1954580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2" name="Rektangel 121"/>
          <p:cNvSpPr/>
          <p:nvPr/>
        </p:nvSpPr>
        <p:spPr>
          <a:xfrm>
            <a:off x="5294754" y="1923773"/>
            <a:ext cx="1360243" cy="282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123" name="Rektangel 122"/>
          <p:cNvSpPr/>
          <p:nvPr/>
        </p:nvSpPr>
        <p:spPr>
          <a:xfrm>
            <a:off x="5294754" y="2200634"/>
            <a:ext cx="1360243" cy="2742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124" name="Rektangel 123"/>
          <p:cNvSpPr/>
          <p:nvPr/>
        </p:nvSpPr>
        <p:spPr>
          <a:xfrm>
            <a:off x="5294752" y="2465695"/>
            <a:ext cx="1360243" cy="272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125" name="Rektangel 124"/>
          <p:cNvSpPr/>
          <p:nvPr/>
        </p:nvSpPr>
        <p:spPr>
          <a:xfrm>
            <a:off x="5294751" y="2731529"/>
            <a:ext cx="1360243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126" name="Rektangel 125"/>
          <p:cNvSpPr/>
          <p:nvPr/>
        </p:nvSpPr>
        <p:spPr>
          <a:xfrm>
            <a:off x="5294759" y="1362234"/>
            <a:ext cx="1360243" cy="5084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>
              <a:defRPr/>
            </a:pPr>
            <a:endParaRPr lang="da-DK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7" name="Rektangel 126"/>
          <p:cNvSpPr/>
          <p:nvPr/>
        </p:nvSpPr>
        <p:spPr>
          <a:xfrm>
            <a:off x="5294751" y="2994543"/>
            <a:ext cx="1360243" cy="282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128" name="Rektangel 127"/>
          <p:cNvSpPr/>
          <p:nvPr/>
        </p:nvSpPr>
        <p:spPr>
          <a:xfrm>
            <a:off x="5294751" y="3276798"/>
            <a:ext cx="1360243" cy="2742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129" name="Rektangel 128"/>
          <p:cNvSpPr/>
          <p:nvPr/>
        </p:nvSpPr>
        <p:spPr>
          <a:xfrm>
            <a:off x="5294751" y="3548641"/>
            <a:ext cx="1360243" cy="272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130" name="Rektangel 129"/>
          <p:cNvSpPr/>
          <p:nvPr/>
        </p:nvSpPr>
        <p:spPr>
          <a:xfrm>
            <a:off x="5294751" y="3820852"/>
            <a:ext cx="1360243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Rektangel 51"/>
          <p:cNvSpPr/>
          <p:nvPr/>
        </p:nvSpPr>
        <p:spPr>
          <a:xfrm>
            <a:off x="6568611" y="707541"/>
            <a:ext cx="3110421" cy="1032283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defRPr/>
            </a:pPr>
            <a:endParaRPr lang="da-DK" sz="1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Rektangel 52"/>
          <p:cNvSpPr/>
          <p:nvPr/>
        </p:nvSpPr>
        <p:spPr>
          <a:xfrm>
            <a:off x="646204" y="1923773"/>
            <a:ext cx="1333727" cy="282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endParaRPr lang="da-DK" sz="1400" dirty="0">
              <a:solidFill>
                <a:srgbClr val="7030A0"/>
              </a:solidFill>
            </a:endParaRPr>
          </a:p>
        </p:txBody>
      </p:sp>
      <p:sp>
        <p:nvSpPr>
          <p:cNvPr id="54" name="Rektangel 53"/>
          <p:cNvSpPr/>
          <p:nvPr/>
        </p:nvSpPr>
        <p:spPr>
          <a:xfrm>
            <a:off x="646204" y="2200634"/>
            <a:ext cx="1333727" cy="2742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endParaRPr lang="da-DK" sz="1400" dirty="0">
              <a:solidFill>
                <a:srgbClr val="7030A0"/>
              </a:solidFill>
            </a:endParaRPr>
          </a:p>
        </p:txBody>
      </p:sp>
      <p:sp>
        <p:nvSpPr>
          <p:cNvPr id="55" name="Rektangel 54"/>
          <p:cNvSpPr/>
          <p:nvPr/>
        </p:nvSpPr>
        <p:spPr>
          <a:xfrm>
            <a:off x="646202" y="2465695"/>
            <a:ext cx="1333727" cy="272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7030A0"/>
              </a:solidFill>
            </a:endParaRPr>
          </a:p>
        </p:txBody>
      </p:sp>
      <p:sp>
        <p:nvSpPr>
          <p:cNvPr id="56" name="Rektangel 55"/>
          <p:cNvSpPr/>
          <p:nvPr/>
        </p:nvSpPr>
        <p:spPr>
          <a:xfrm>
            <a:off x="646201" y="2731529"/>
            <a:ext cx="1333727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7030A0"/>
              </a:solidFill>
            </a:endParaRPr>
          </a:p>
        </p:txBody>
      </p:sp>
      <p:sp>
        <p:nvSpPr>
          <p:cNvPr id="57" name="Rektangel 56"/>
          <p:cNvSpPr/>
          <p:nvPr/>
        </p:nvSpPr>
        <p:spPr>
          <a:xfrm>
            <a:off x="646209" y="1362234"/>
            <a:ext cx="1333727" cy="5084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>
              <a:defRPr/>
            </a:pPr>
            <a:endParaRPr lang="da-DK" sz="1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Tekstfelt 57"/>
          <p:cNvSpPr txBox="1"/>
          <p:nvPr/>
        </p:nvSpPr>
        <p:spPr>
          <a:xfrm>
            <a:off x="646200" y="403741"/>
            <a:ext cx="7963364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2800" dirty="0"/>
              <a:t>Metoder til at beskrive </a:t>
            </a:r>
            <a:r>
              <a:rPr lang="da-DK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ENKELT OBSERVATIONER</a:t>
            </a:r>
          </a:p>
        </p:txBody>
      </p:sp>
      <p:sp>
        <p:nvSpPr>
          <p:cNvPr id="59" name="Rektangel 58"/>
          <p:cNvSpPr/>
          <p:nvPr/>
        </p:nvSpPr>
        <p:spPr>
          <a:xfrm>
            <a:off x="646201" y="2994543"/>
            <a:ext cx="1333727" cy="282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7030A0"/>
              </a:solidFill>
            </a:endParaRPr>
          </a:p>
        </p:txBody>
      </p:sp>
      <p:sp>
        <p:nvSpPr>
          <p:cNvPr id="60" name="Rektangel 59"/>
          <p:cNvSpPr/>
          <p:nvPr/>
        </p:nvSpPr>
        <p:spPr>
          <a:xfrm>
            <a:off x="646201" y="3276798"/>
            <a:ext cx="1333727" cy="2742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7030A0"/>
              </a:solidFill>
            </a:endParaRPr>
          </a:p>
        </p:txBody>
      </p:sp>
      <p:sp>
        <p:nvSpPr>
          <p:cNvPr id="61" name="Rektangel 60"/>
          <p:cNvSpPr/>
          <p:nvPr/>
        </p:nvSpPr>
        <p:spPr>
          <a:xfrm>
            <a:off x="646201" y="3548641"/>
            <a:ext cx="1333727" cy="272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7030A0"/>
              </a:solidFill>
            </a:endParaRPr>
          </a:p>
        </p:txBody>
      </p:sp>
      <p:sp>
        <p:nvSpPr>
          <p:cNvPr id="63" name="Rektangel 62"/>
          <p:cNvSpPr/>
          <p:nvPr/>
        </p:nvSpPr>
        <p:spPr>
          <a:xfrm>
            <a:off x="646201" y="3820852"/>
            <a:ext cx="1333727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8" name="Rektangel 77"/>
          <p:cNvSpPr/>
          <p:nvPr/>
        </p:nvSpPr>
        <p:spPr>
          <a:xfrm>
            <a:off x="1979931" y="2200634"/>
            <a:ext cx="1360243" cy="2742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endParaRPr lang="da-DK" sz="1400" dirty="0">
              <a:solidFill>
                <a:srgbClr val="0070C0"/>
              </a:solidFill>
            </a:endParaRPr>
          </a:p>
        </p:txBody>
      </p:sp>
      <p:sp>
        <p:nvSpPr>
          <p:cNvPr id="79" name="Rektangel 78"/>
          <p:cNvSpPr/>
          <p:nvPr/>
        </p:nvSpPr>
        <p:spPr>
          <a:xfrm>
            <a:off x="1979929" y="2465695"/>
            <a:ext cx="1360243" cy="272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0070C0"/>
              </a:solidFill>
            </a:endParaRPr>
          </a:p>
        </p:txBody>
      </p:sp>
      <p:sp>
        <p:nvSpPr>
          <p:cNvPr id="80" name="Rektangel 79"/>
          <p:cNvSpPr/>
          <p:nvPr/>
        </p:nvSpPr>
        <p:spPr>
          <a:xfrm>
            <a:off x="1979928" y="2731529"/>
            <a:ext cx="1360243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0070C0"/>
              </a:solidFill>
            </a:endParaRPr>
          </a:p>
        </p:txBody>
      </p:sp>
      <p:sp>
        <p:nvSpPr>
          <p:cNvPr id="81" name="Rektangel 80"/>
          <p:cNvSpPr/>
          <p:nvPr/>
        </p:nvSpPr>
        <p:spPr>
          <a:xfrm>
            <a:off x="1979936" y="1362234"/>
            <a:ext cx="1360243" cy="5084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>
              <a:defRPr/>
            </a:pPr>
            <a:endParaRPr lang="da-DK" sz="1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" name="Rektangel 81"/>
          <p:cNvSpPr/>
          <p:nvPr/>
        </p:nvSpPr>
        <p:spPr>
          <a:xfrm>
            <a:off x="1979928" y="2994543"/>
            <a:ext cx="1360243" cy="282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0070C0"/>
              </a:solidFill>
            </a:endParaRPr>
          </a:p>
        </p:txBody>
      </p:sp>
      <p:sp>
        <p:nvSpPr>
          <p:cNvPr id="83" name="Rektangel 82"/>
          <p:cNvSpPr/>
          <p:nvPr/>
        </p:nvSpPr>
        <p:spPr>
          <a:xfrm>
            <a:off x="1979928" y="3276798"/>
            <a:ext cx="1360243" cy="2742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0070C0"/>
              </a:solidFill>
            </a:endParaRPr>
          </a:p>
        </p:txBody>
      </p:sp>
      <p:sp>
        <p:nvSpPr>
          <p:cNvPr id="84" name="Rektangel 83"/>
          <p:cNvSpPr/>
          <p:nvPr/>
        </p:nvSpPr>
        <p:spPr>
          <a:xfrm>
            <a:off x="1979928" y="3548641"/>
            <a:ext cx="1360243" cy="272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0070C0"/>
              </a:solidFill>
            </a:endParaRPr>
          </a:p>
        </p:txBody>
      </p:sp>
      <p:sp>
        <p:nvSpPr>
          <p:cNvPr id="85" name="Rektangel 84"/>
          <p:cNvSpPr/>
          <p:nvPr/>
        </p:nvSpPr>
        <p:spPr>
          <a:xfrm>
            <a:off x="1979928" y="3820852"/>
            <a:ext cx="1360243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" name="Rektangel 85"/>
          <p:cNvSpPr/>
          <p:nvPr/>
        </p:nvSpPr>
        <p:spPr>
          <a:xfrm>
            <a:off x="3340174" y="1923773"/>
            <a:ext cx="1954580" cy="282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endParaRPr lang="da-DK" sz="1400" dirty="0">
              <a:solidFill>
                <a:srgbClr val="0070C0"/>
              </a:solidFill>
            </a:endParaRPr>
          </a:p>
        </p:txBody>
      </p:sp>
      <p:sp>
        <p:nvSpPr>
          <p:cNvPr id="87" name="Rektangel 86"/>
          <p:cNvSpPr/>
          <p:nvPr/>
        </p:nvSpPr>
        <p:spPr>
          <a:xfrm>
            <a:off x="3340174" y="2200634"/>
            <a:ext cx="1954580" cy="2742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endParaRPr lang="da-DK" sz="1400" dirty="0">
              <a:solidFill>
                <a:srgbClr val="0070C0"/>
              </a:solidFill>
            </a:endParaRPr>
          </a:p>
        </p:txBody>
      </p:sp>
      <p:sp>
        <p:nvSpPr>
          <p:cNvPr id="88" name="Rektangel 87"/>
          <p:cNvSpPr/>
          <p:nvPr/>
        </p:nvSpPr>
        <p:spPr>
          <a:xfrm>
            <a:off x="3340172" y="2465695"/>
            <a:ext cx="1954580" cy="272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0070C0"/>
              </a:solidFill>
            </a:endParaRPr>
          </a:p>
        </p:txBody>
      </p:sp>
      <p:sp>
        <p:nvSpPr>
          <p:cNvPr id="89" name="Rektangel 88"/>
          <p:cNvSpPr/>
          <p:nvPr/>
        </p:nvSpPr>
        <p:spPr>
          <a:xfrm>
            <a:off x="3340171" y="2731529"/>
            <a:ext cx="1954580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0070C0"/>
              </a:solidFill>
            </a:endParaRPr>
          </a:p>
        </p:txBody>
      </p:sp>
      <p:sp>
        <p:nvSpPr>
          <p:cNvPr id="90" name="Rektangel 89"/>
          <p:cNvSpPr/>
          <p:nvPr/>
        </p:nvSpPr>
        <p:spPr>
          <a:xfrm>
            <a:off x="3340179" y="1362234"/>
            <a:ext cx="1954580" cy="5084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>
              <a:defRPr/>
            </a:pPr>
            <a:endParaRPr lang="da-DK" sz="1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1" name="Rektangel 90"/>
          <p:cNvSpPr/>
          <p:nvPr/>
        </p:nvSpPr>
        <p:spPr>
          <a:xfrm>
            <a:off x="3340171" y="2994543"/>
            <a:ext cx="1954580" cy="282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0070C0"/>
              </a:solidFill>
            </a:endParaRPr>
          </a:p>
        </p:txBody>
      </p:sp>
      <p:sp>
        <p:nvSpPr>
          <p:cNvPr id="92" name="Rektangel 91"/>
          <p:cNvSpPr/>
          <p:nvPr/>
        </p:nvSpPr>
        <p:spPr>
          <a:xfrm>
            <a:off x="3340171" y="3276798"/>
            <a:ext cx="1954580" cy="2742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0070C0"/>
              </a:solidFill>
            </a:endParaRPr>
          </a:p>
        </p:txBody>
      </p:sp>
      <p:sp>
        <p:nvSpPr>
          <p:cNvPr id="93" name="Rektangel 92"/>
          <p:cNvSpPr/>
          <p:nvPr/>
        </p:nvSpPr>
        <p:spPr>
          <a:xfrm>
            <a:off x="3340171" y="3548641"/>
            <a:ext cx="1954580" cy="272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0070C0"/>
              </a:solidFill>
            </a:endParaRPr>
          </a:p>
        </p:txBody>
      </p:sp>
      <p:sp>
        <p:nvSpPr>
          <p:cNvPr id="94" name="Rektangel 93"/>
          <p:cNvSpPr/>
          <p:nvPr/>
        </p:nvSpPr>
        <p:spPr>
          <a:xfrm>
            <a:off x="3340171" y="3820852"/>
            <a:ext cx="1954580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5" name="Rektangel 94"/>
          <p:cNvSpPr/>
          <p:nvPr/>
        </p:nvSpPr>
        <p:spPr>
          <a:xfrm>
            <a:off x="6654987" y="1923773"/>
            <a:ext cx="1954580" cy="282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96" name="Rektangel 95"/>
          <p:cNvSpPr/>
          <p:nvPr/>
        </p:nvSpPr>
        <p:spPr>
          <a:xfrm>
            <a:off x="6654987" y="2200634"/>
            <a:ext cx="1954580" cy="2742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97" name="Rektangel 96"/>
          <p:cNvSpPr/>
          <p:nvPr/>
        </p:nvSpPr>
        <p:spPr>
          <a:xfrm>
            <a:off x="6654985" y="2465695"/>
            <a:ext cx="1954580" cy="272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98" name="Rektangel 97"/>
          <p:cNvSpPr/>
          <p:nvPr/>
        </p:nvSpPr>
        <p:spPr>
          <a:xfrm>
            <a:off x="6654984" y="2731529"/>
            <a:ext cx="1954580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99" name="Rektangel 98"/>
          <p:cNvSpPr/>
          <p:nvPr/>
        </p:nvSpPr>
        <p:spPr>
          <a:xfrm>
            <a:off x="6654992" y="1362234"/>
            <a:ext cx="1954580" cy="5084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>
              <a:defRPr/>
            </a:pPr>
            <a:endParaRPr lang="da-DK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0" name="Rektangel 99"/>
          <p:cNvSpPr/>
          <p:nvPr/>
        </p:nvSpPr>
        <p:spPr>
          <a:xfrm>
            <a:off x="6654984" y="2994543"/>
            <a:ext cx="1954580" cy="282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101" name="Rektangel 100"/>
          <p:cNvSpPr/>
          <p:nvPr/>
        </p:nvSpPr>
        <p:spPr>
          <a:xfrm>
            <a:off x="6654984" y="3276798"/>
            <a:ext cx="1954580" cy="2742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102" name="Rektangel 101"/>
          <p:cNvSpPr/>
          <p:nvPr/>
        </p:nvSpPr>
        <p:spPr>
          <a:xfrm>
            <a:off x="6654984" y="3548641"/>
            <a:ext cx="1954580" cy="272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103" name="Rektangel 102"/>
          <p:cNvSpPr/>
          <p:nvPr/>
        </p:nvSpPr>
        <p:spPr>
          <a:xfrm>
            <a:off x="6654984" y="3820852"/>
            <a:ext cx="1954580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1" name="Rektangel 130"/>
          <p:cNvSpPr/>
          <p:nvPr/>
        </p:nvSpPr>
        <p:spPr>
          <a:xfrm>
            <a:off x="5294749" y="1923773"/>
            <a:ext cx="1360243" cy="282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132" name="Rektangel 131"/>
          <p:cNvSpPr/>
          <p:nvPr/>
        </p:nvSpPr>
        <p:spPr>
          <a:xfrm>
            <a:off x="5294749" y="2200634"/>
            <a:ext cx="1360243" cy="2742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133" name="Rektangel 132"/>
          <p:cNvSpPr/>
          <p:nvPr/>
        </p:nvSpPr>
        <p:spPr>
          <a:xfrm>
            <a:off x="5294747" y="2465695"/>
            <a:ext cx="1360243" cy="272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134" name="Rektangel 133"/>
          <p:cNvSpPr/>
          <p:nvPr/>
        </p:nvSpPr>
        <p:spPr>
          <a:xfrm>
            <a:off x="5294746" y="2731529"/>
            <a:ext cx="1360243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135" name="Rektangel 134"/>
          <p:cNvSpPr/>
          <p:nvPr/>
        </p:nvSpPr>
        <p:spPr>
          <a:xfrm>
            <a:off x="5294754" y="1362234"/>
            <a:ext cx="1360243" cy="5084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>
              <a:defRPr/>
            </a:pPr>
            <a:endParaRPr lang="da-DK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6" name="Rektangel 135"/>
          <p:cNvSpPr/>
          <p:nvPr/>
        </p:nvSpPr>
        <p:spPr>
          <a:xfrm>
            <a:off x="5294746" y="2994543"/>
            <a:ext cx="1360243" cy="282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137" name="Rektangel 136"/>
          <p:cNvSpPr/>
          <p:nvPr/>
        </p:nvSpPr>
        <p:spPr>
          <a:xfrm>
            <a:off x="5294746" y="3276798"/>
            <a:ext cx="1360243" cy="2742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138" name="Rektangel 137"/>
          <p:cNvSpPr/>
          <p:nvPr/>
        </p:nvSpPr>
        <p:spPr>
          <a:xfrm>
            <a:off x="5294746" y="3548641"/>
            <a:ext cx="1360243" cy="272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139" name="Rektangel 138"/>
          <p:cNvSpPr/>
          <p:nvPr/>
        </p:nvSpPr>
        <p:spPr>
          <a:xfrm>
            <a:off x="5294746" y="3820852"/>
            <a:ext cx="1360243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1" name="Tekstfelt 140">
            <a:extLst>
              <a:ext uri="{FF2B5EF4-FFF2-40B4-BE49-F238E27FC236}">
                <a16:creationId xmlns:a16="http://schemas.microsoft.com/office/drawing/2014/main" id="{3F1A0FDB-6B0A-4B79-9D9D-24BD61A2C1AC}"/>
              </a:ext>
            </a:extLst>
          </p:cNvPr>
          <p:cNvSpPr txBox="1"/>
          <p:nvPr/>
        </p:nvSpPr>
        <p:spPr>
          <a:xfrm>
            <a:off x="11669714" y="11456"/>
            <a:ext cx="522286" cy="10156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da-DK" sz="6000" dirty="0">
                <a:highlight>
                  <a:srgbClr val="FFFF00"/>
                </a:highligh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7499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2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3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2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3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7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8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2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3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8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2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3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7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8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3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2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3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3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ktangel 30"/>
          <p:cNvSpPr/>
          <p:nvPr/>
        </p:nvSpPr>
        <p:spPr>
          <a:xfrm>
            <a:off x="6568616" y="707541"/>
            <a:ext cx="3110421" cy="1032283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defRPr/>
            </a:pPr>
            <a:endParaRPr lang="da-DK" sz="1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Rektangel 46"/>
          <p:cNvSpPr/>
          <p:nvPr/>
        </p:nvSpPr>
        <p:spPr>
          <a:xfrm>
            <a:off x="646209" y="1923773"/>
            <a:ext cx="1333727" cy="282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endParaRPr lang="da-DK" sz="1400" dirty="0">
              <a:solidFill>
                <a:srgbClr val="7030A0"/>
              </a:solidFill>
            </a:endParaRPr>
          </a:p>
        </p:txBody>
      </p:sp>
      <p:sp>
        <p:nvSpPr>
          <p:cNvPr id="48" name="Rektangel 47"/>
          <p:cNvSpPr/>
          <p:nvPr/>
        </p:nvSpPr>
        <p:spPr>
          <a:xfrm>
            <a:off x="646209" y="2200634"/>
            <a:ext cx="1333727" cy="2742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endParaRPr lang="da-DK" sz="1400" dirty="0">
              <a:solidFill>
                <a:srgbClr val="7030A0"/>
              </a:solidFill>
            </a:endParaRPr>
          </a:p>
        </p:txBody>
      </p:sp>
      <p:sp>
        <p:nvSpPr>
          <p:cNvPr id="49" name="Rektangel 48"/>
          <p:cNvSpPr/>
          <p:nvPr/>
        </p:nvSpPr>
        <p:spPr>
          <a:xfrm>
            <a:off x="646207" y="2465695"/>
            <a:ext cx="1333727" cy="272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7030A0"/>
              </a:solidFill>
            </a:endParaRPr>
          </a:p>
        </p:txBody>
      </p:sp>
      <p:sp>
        <p:nvSpPr>
          <p:cNvPr id="50" name="Rektangel 49"/>
          <p:cNvSpPr/>
          <p:nvPr/>
        </p:nvSpPr>
        <p:spPr>
          <a:xfrm>
            <a:off x="646206" y="2731529"/>
            <a:ext cx="1333727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7030A0"/>
              </a:solidFill>
            </a:endParaRPr>
          </a:p>
        </p:txBody>
      </p:sp>
      <p:sp>
        <p:nvSpPr>
          <p:cNvPr id="51" name="Rektangel 50"/>
          <p:cNvSpPr/>
          <p:nvPr/>
        </p:nvSpPr>
        <p:spPr>
          <a:xfrm>
            <a:off x="646214" y="1362234"/>
            <a:ext cx="1333727" cy="5084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>
              <a:defRPr/>
            </a:pPr>
            <a:endParaRPr lang="da-DK" sz="1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" name="Rektangel 63"/>
          <p:cNvSpPr/>
          <p:nvPr/>
        </p:nvSpPr>
        <p:spPr>
          <a:xfrm>
            <a:off x="646206" y="2994543"/>
            <a:ext cx="1333727" cy="282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7030A0"/>
              </a:solidFill>
            </a:endParaRPr>
          </a:p>
        </p:txBody>
      </p:sp>
      <p:sp>
        <p:nvSpPr>
          <p:cNvPr id="65" name="Rektangel 64"/>
          <p:cNvSpPr/>
          <p:nvPr/>
        </p:nvSpPr>
        <p:spPr>
          <a:xfrm>
            <a:off x="646206" y="3276798"/>
            <a:ext cx="1333727" cy="2742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7030A0"/>
              </a:solidFill>
            </a:endParaRPr>
          </a:p>
        </p:txBody>
      </p:sp>
      <p:sp>
        <p:nvSpPr>
          <p:cNvPr id="66" name="Rektangel 65"/>
          <p:cNvSpPr/>
          <p:nvPr/>
        </p:nvSpPr>
        <p:spPr>
          <a:xfrm>
            <a:off x="646206" y="3548641"/>
            <a:ext cx="1333727" cy="272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7030A0"/>
              </a:solidFill>
            </a:endParaRPr>
          </a:p>
        </p:txBody>
      </p:sp>
      <p:sp>
        <p:nvSpPr>
          <p:cNvPr id="67" name="Rektangel 66"/>
          <p:cNvSpPr/>
          <p:nvPr/>
        </p:nvSpPr>
        <p:spPr>
          <a:xfrm>
            <a:off x="646206" y="3820852"/>
            <a:ext cx="1333727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" name="Rektangel 67"/>
          <p:cNvSpPr/>
          <p:nvPr/>
        </p:nvSpPr>
        <p:spPr>
          <a:xfrm>
            <a:off x="1979936" y="1923773"/>
            <a:ext cx="1360243" cy="282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endParaRPr lang="da-DK" sz="1400" dirty="0">
              <a:solidFill>
                <a:srgbClr val="0070C0"/>
              </a:solidFill>
            </a:endParaRPr>
          </a:p>
        </p:txBody>
      </p:sp>
      <p:sp>
        <p:nvSpPr>
          <p:cNvPr id="69" name="Rektangel 68"/>
          <p:cNvSpPr/>
          <p:nvPr/>
        </p:nvSpPr>
        <p:spPr>
          <a:xfrm>
            <a:off x="1979936" y="2200634"/>
            <a:ext cx="1360243" cy="2742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endParaRPr lang="da-DK" sz="1400" dirty="0">
              <a:solidFill>
                <a:srgbClr val="0070C0"/>
              </a:solidFill>
            </a:endParaRPr>
          </a:p>
        </p:txBody>
      </p:sp>
      <p:sp>
        <p:nvSpPr>
          <p:cNvPr id="70" name="Rektangel 69"/>
          <p:cNvSpPr/>
          <p:nvPr/>
        </p:nvSpPr>
        <p:spPr>
          <a:xfrm>
            <a:off x="1979934" y="2465695"/>
            <a:ext cx="1360243" cy="272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0070C0"/>
              </a:solidFill>
            </a:endParaRPr>
          </a:p>
        </p:txBody>
      </p:sp>
      <p:sp>
        <p:nvSpPr>
          <p:cNvPr id="71" name="Rektangel 70"/>
          <p:cNvSpPr/>
          <p:nvPr/>
        </p:nvSpPr>
        <p:spPr>
          <a:xfrm>
            <a:off x="1979933" y="2731529"/>
            <a:ext cx="1360243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0070C0"/>
              </a:solidFill>
            </a:endParaRPr>
          </a:p>
        </p:txBody>
      </p:sp>
      <p:sp>
        <p:nvSpPr>
          <p:cNvPr id="72" name="Rektangel 71"/>
          <p:cNvSpPr/>
          <p:nvPr/>
        </p:nvSpPr>
        <p:spPr>
          <a:xfrm>
            <a:off x="1979941" y="1362234"/>
            <a:ext cx="1360243" cy="5084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>
              <a:defRPr/>
            </a:pPr>
            <a:endParaRPr lang="da-DK" sz="1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Rektangel 72"/>
          <p:cNvSpPr/>
          <p:nvPr/>
        </p:nvSpPr>
        <p:spPr>
          <a:xfrm>
            <a:off x="1979933" y="2994543"/>
            <a:ext cx="1360243" cy="282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0070C0"/>
              </a:solidFill>
            </a:endParaRPr>
          </a:p>
        </p:txBody>
      </p:sp>
      <p:sp>
        <p:nvSpPr>
          <p:cNvPr id="74" name="Rektangel 73"/>
          <p:cNvSpPr/>
          <p:nvPr/>
        </p:nvSpPr>
        <p:spPr>
          <a:xfrm>
            <a:off x="1979933" y="3276798"/>
            <a:ext cx="1360243" cy="2742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0070C0"/>
              </a:solidFill>
            </a:endParaRPr>
          </a:p>
        </p:txBody>
      </p:sp>
      <p:sp>
        <p:nvSpPr>
          <p:cNvPr id="75" name="Rektangel 74"/>
          <p:cNvSpPr/>
          <p:nvPr/>
        </p:nvSpPr>
        <p:spPr>
          <a:xfrm>
            <a:off x="1979933" y="3548641"/>
            <a:ext cx="1360243" cy="272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0070C0"/>
              </a:solidFill>
            </a:endParaRPr>
          </a:p>
        </p:txBody>
      </p:sp>
      <p:sp>
        <p:nvSpPr>
          <p:cNvPr id="76" name="Rektangel 75"/>
          <p:cNvSpPr/>
          <p:nvPr/>
        </p:nvSpPr>
        <p:spPr>
          <a:xfrm>
            <a:off x="1979933" y="3820852"/>
            <a:ext cx="1360243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4" name="Rektangel 103"/>
          <p:cNvSpPr/>
          <p:nvPr/>
        </p:nvSpPr>
        <p:spPr>
          <a:xfrm>
            <a:off x="3340179" y="1923773"/>
            <a:ext cx="1954580" cy="282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endParaRPr lang="da-DK" sz="1400" dirty="0">
              <a:solidFill>
                <a:srgbClr val="0070C0"/>
              </a:solidFill>
            </a:endParaRPr>
          </a:p>
        </p:txBody>
      </p:sp>
      <p:sp>
        <p:nvSpPr>
          <p:cNvPr id="105" name="Rektangel 104"/>
          <p:cNvSpPr/>
          <p:nvPr/>
        </p:nvSpPr>
        <p:spPr>
          <a:xfrm>
            <a:off x="3340179" y="2200634"/>
            <a:ext cx="1954580" cy="2742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endParaRPr lang="da-DK" sz="1400" dirty="0">
              <a:solidFill>
                <a:srgbClr val="0070C0"/>
              </a:solidFill>
            </a:endParaRPr>
          </a:p>
        </p:txBody>
      </p:sp>
      <p:sp>
        <p:nvSpPr>
          <p:cNvPr id="106" name="Rektangel 105"/>
          <p:cNvSpPr/>
          <p:nvPr/>
        </p:nvSpPr>
        <p:spPr>
          <a:xfrm>
            <a:off x="3340177" y="2465695"/>
            <a:ext cx="1954580" cy="272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0070C0"/>
              </a:solidFill>
            </a:endParaRPr>
          </a:p>
        </p:txBody>
      </p:sp>
      <p:sp>
        <p:nvSpPr>
          <p:cNvPr id="107" name="Rektangel 106"/>
          <p:cNvSpPr/>
          <p:nvPr/>
        </p:nvSpPr>
        <p:spPr>
          <a:xfrm>
            <a:off x="3340176" y="2731529"/>
            <a:ext cx="1954580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0070C0"/>
              </a:solidFill>
            </a:endParaRPr>
          </a:p>
        </p:txBody>
      </p:sp>
      <p:sp>
        <p:nvSpPr>
          <p:cNvPr id="108" name="Rektangel 107"/>
          <p:cNvSpPr/>
          <p:nvPr/>
        </p:nvSpPr>
        <p:spPr>
          <a:xfrm>
            <a:off x="3340184" y="1362234"/>
            <a:ext cx="1954580" cy="5084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>
              <a:defRPr/>
            </a:pPr>
            <a:endParaRPr lang="da-DK" sz="1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9" name="Rektangel 108"/>
          <p:cNvSpPr/>
          <p:nvPr/>
        </p:nvSpPr>
        <p:spPr>
          <a:xfrm>
            <a:off x="3340176" y="2994543"/>
            <a:ext cx="1954580" cy="282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0070C0"/>
              </a:solidFill>
            </a:endParaRPr>
          </a:p>
        </p:txBody>
      </p:sp>
      <p:sp>
        <p:nvSpPr>
          <p:cNvPr id="110" name="Rektangel 109"/>
          <p:cNvSpPr/>
          <p:nvPr/>
        </p:nvSpPr>
        <p:spPr>
          <a:xfrm>
            <a:off x="3340176" y="3276798"/>
            <a:ext cx="1954580" cy="2742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0070C0"/>
              </a:solidFill>
            </a:endParaRPr>
          </a:p>
        </p:txBody>
      </p:sp>
      <p:sp>
        <p:nvSpPr>
          <p:cNvPr id="111" name="Rektangel 110"/>
          <p:cNvSpPr/>
          <p:nvPr/>
        </p:nvSpPr>
        <p:spPr>
          <a:xfrm>
            <a:off x="3340176" y="3548641"/>
            <a:ext cx="1954580" cy="272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0070C0"/>
              </a:solidFill>
            </a:endParaRPr>
          </a:p>
        </p:txBody>
      </p:sp>
      <p:sp>
        <p:nvSpPr>
          <p:cNvPr id="112" name="Rektangel 111"/>
          <p:cNvSpPr/>
          <p:nvPr/>
        </p:nvSpPr>
        <p:spPr>
          <a:xfrm>
            <a:off x="3340176" y="3820852"/>
            <a:ext cx="1954580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3" name="Rektangel 112"/>
          <p:cNvSpPr/>
          <p:nvPr/>
        </p:nvSpPr>
        <p:spPr>
          <a:xfrm>
            <a:off x="6654992" y="1923773"/>
            <a:ext cx="1954580" cy="282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114" name="Rektangel 113"/>
          <p:cNvSpPr/>
          <p:nvPr/>
        </p:nvSpPr>
        <p:spPr>
          <a:xfrm>
            <a:off x="6654992" y="2200634"/>
            <a:ext cx="1954580" cy="2742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115" name="Rektangel 114"/>
          <p:cNvSpPr/>
          <p:nvPr/>
        </p:nvSpPr>
        <p:spPr>
          <a:xfrm>
            <a:off x="6654990" y="2465695"/>
            <a:ext cx="1954580" cy="272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116" name="Rektangel 115"/>
          <p:cNvSpPr/>
          <p:nvPr/>
        </p:nvSpPr>
        <p:spPr>
          <a:xfrm>
            <a:off x="6654989" y="2731529"/>
            <a:ext cx="1954580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117" name="Rektangel 116"/>
          <p:cNvSpPr/>
          <p:nvPr/>
        </p:nvSpPr>
        <p:spPr>
          <a:xfrm>
            <a:off x="6654997" y="1362234"/>
            <a:ext cx="1954580" cy="5084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>
              <a:defRPr/>
            </a:pPr>
            <a:endParaRPr lang="da-DK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8" name="Rektangel 117"/>
          <p:cNvSpPr/>
          <p:nvPr/>
        </p:nvSpPr>
        <p:spPr>
          <a:xfrm>
            <a:off x="6654989" y="2994543"/>
            <a:ext cx="1954580" cy="282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119" name="Rektangel 118"/>
          <p:cNvSpPr/>
          <p:nvPr/>
        </p:nvSpPr>
        <p:spPr>
          <a:xfrm>
            <a:off x="6654989" y="3276798"/>
            <a:ext cx="1954580" cy="2742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120" name="Rektangel 119"/>
          <p:cNvSpPr/>
          <p:nvPr/>
        </p:nvSpPr>
        <p:spPr>
          <a:xfrm>
            <a:off x="6654989" y="3548641"/>
            <a:ext cx="1954580" cy="272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121" name="Rektangel 120"/>
          <p:cNvSpPr/>
          <p:nvPr/>
        </p:nvSpPr>
        <p:spPr>
          <a:xfrm>
            <a:off x="6654989" y="3820852"/>
            <a:ext cx="1954580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2" name="Rektangel 121"/>
          <p:cNvSpPr/>
          <p:nvPr/>
        </p:nvSpPr>
        <p:spPr>
          <a:xfrm>
            <a:off x="5294754" y="1923773"/>
            <a:ext cx="1360243" cy="282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123" name="Rektangel 122"/>
          <p:cNvSpPr/>
          <p:nvPr/>
        </p:nvSpPr>
        <p:spPr>
          <a:xfrm>
            <a:off x="5294754" y="2200634"/>
            <a:ext cx="1360243" cy="2742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124" name="Rektangel 123"/>
          <p:cNvSpPr/>
          <p:nvPr/>
        </p:nvSpPr>
        <p:spPr>
          <a:xfrm>
            <a:off x="5294752" y="2465695"/>
            <a:ext cx="1360243" cy="272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125" name="Rektangel 124"/>
          <p:cNvSpPr/>
          <p:nvPr/>
        </p:nvSpPr>
        <p:spPr>
          <a:xfrm>
            <a:off x="5294751" y="2731529"/>
            <a:ext cx="1360243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126" name="Rektangel 125"/>
          <p:cNvSpPr/>
          <p:nvPr/>
        </p:nvSpPr>
        <p:spPr>
          <a:xfrm>
            <a:off x="5294759" y="1362234"/>
            <a:ext cx="1360243" cy="5084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>
              <a:defRPr/>
            </a:pPr>
            <a:endParaRPr lang="da-DK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7" name="Rektangel 126"/>
          <p:cNvSpPr/>
          <p:nvPr/>
        </p:nvSpPr>
        <p:spPr>
          <a:xfrm>
            <a:off x="5294751" y="2994543"/>
            <a:ext cx="1360243" cy="282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128" name="Rektangel 127"/>
          <p:cNvSpPr/>
          <p:nvPr/>
        </p:nvSpPr>
        <p:spPr>
          <a:xfrm>
            <a:off x="5294751" y="3276798"/>
            <a:ext cx="1360243" cy="2742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129" name="Rektangel 128"/>
          <p:cNvSpPr/>
          <p:nvPr/>
        </p:nvSpPr>
        <p:spPr>
          <a:xfrm>
            <a:off x="5294751" y="3548641"/>
            <a:ext cx="1360243" cy="272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130" name="Rektangel 129"/>
          <p:cNvSpPr/>
          <p:nvPr/>
        </p:nvSpPr>
        <p:spPr>
          <a:xfrm>
            <a:off x="5294751" y="3820852"/>
            <a:ext cx="1360243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Rektangel 51"/>
          <p:cNvSpPr/>
          <p:nvPr/>
        </p:nvSpPr>
        <p:spPr>
          <a:xfrm>
            <a:off x="6568611" y="707541"/>
            <a:ext cx="3110421" cy="1032283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defRPr/>
            </a:pPr>
            <a:endParaRPr lang="da-DK" sz="1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Rektangel 52"/>
          <p:cNvSpPr/>
          <p:nvPr/>
        </p:nvSpPr>
        <p:spPr>
          <a:xfrm>
            <a:off x="646204" y="1923773"/>
            <a:ext cx="1333727" cy="282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r>
              <a:rPr lang="da-DK" sz="1400" dirty="0">
                <a:solidFill>
                  <a:srgbClr val="7030A0"/>
                </a:solidFill>
              </a:rPr>
              <a:t>-3</a:t>
            </a:r>
          </a:p>
        </p:txBody>
      </p:sp>
      <p:sp>
        <p:nvSpPr>
          <p:cNvPr id="54" name="Rektangel 53"/>
          <p:cNvSpPr/>
          <p:nvPr/>
        </p:nvSpPr>
        <p:spPr>
          <a:xfrm>
            <a:off x="646204" y="2200634"/>
            <a:ext cx="1333727" cy="2742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r>
              <a:rPr lang="da-DK" sz="1400" dirty="0">
                <a:solidFill>
                  <a:srgbClr val="7030A0"/>
                </a:solidFill>
              </a:rPr>
              <a:t>00</a:t>
            </a:r>
          </a:p>
        </p:txBody>
      </p:sp>
      <p:sp>
        <p:nvSpPr>
          <p:cNvPr id="55" name="Rektangel 54"/>
          <p:cNvSpPr/>
          <p:nvPr/>
        </p:nvSpPr>
        <p:spPr>
          <a:xfrm>
            <a:off x="646202" y="2465695"/>
            <a:ext cx="1333727" cy="272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r>
              <a:rPr lang="da-DK" sz="1400" dirty="0">
                <a:solidFill>
                  <a:srgbClr val="7030A0"/>
                </a:solidFill>
              </a:rPr>
              <a:t>02</a:t>
            </a:r>
          </a:p>
        </p:txBody>
      </p:sp>
      <p:sp>
        <p:nvSpPr>
          <p:cNvPr id="56" name="Rektangel 55"/>
          <p:cNvSpPr/>
          <p:nvPr/>
        </p:nvSpPr>
        <p:spPr>
          <a:xfrm>
            <a:off x="646201" y="2731529"/>
            <a:ext cx="1333727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r>
              <a:rPr lang="da-DK" sz="1400" dirty="0">
                <a:solidFill>
                  <a:srgbClr val="7030A0"/>
                </a:solidFill>
              </a:rPr>
              <a:t>4</a:t>
            </a:r>
          </a:p>
        </p:txBody>
      </p:sp>
      <p:sp>
        <p:nvSpPr>
          <p:cNvPr id="57" name="Rektangel 56"/>
          <p:cNvSpPr/>
          <p:nvPr/>
        </p:nvSpPr>
        <p:spPr>
          <a:xfrm>
            <a:off x="646209" y="1362234"/>
            <a:ext cx="1333727" cy="5084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>
              <a:defRPr/>
            </a:pPr>
            <a:r>
              <a:rPr lang="da-DK" sz="1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Observation</a:t>
            </a:r>
          </a:p>
        </p:txBody>
      </p:sp>
      <p:sp>
        <p:nvSpPr>
          <p:cNvPr id="59" name="Rektangel 58"/>
          <p:cNvSpPr/>
          <p:nvPr/>
        </p:nvSpPr>
        <p:spPr>
          <a:xfrm>
            <a:off x="646201" y="2994543"/>
            <a:ext cx="1333727" cy="282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r>
              <a:rPr lang="da-DK" sz="1400" dirty="0">
                <a:solidFill>
                  <a:srgbClr val="7030A0"/>
                </a:solidFill>
              </a:rPr>
              <a:t>7</a:t>
            </a:r>
          </a:p>
        </p:txBody>
      </p:sp>
      <p:sp>
        <p:nvSpPr>
          <p:cNvPr id="60" name="Rektangel 59"/>
          <p:cNvSpPr/>
          <p:nvPr/>
        </p:nvSpPr>
        <p:spPr>
          <a:xfrm>
            <a:off x="646201" y="3276798"/>
            <a:ext cx="1333727" cy="2742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r>
              <a:rPr lang="da-DK" sz="1400" dirty="0">
                <a:solidFill>
                  <a:srgbClr val="7030A0"/>
                </a:solidFill>
              </a:rPr>
              <a:t>10</a:t>
            </a:r>
          </a:p>
        </p:txBody>
      </p:sp>
      <p:sp>
        <p:nvSpPr>
          <p:cNvPr id="61" name="Rektangel 60"/>
          <p:cNvSpPr/>
          <p:nvPr/>
        </p:nvSpPr>
        <p:spPr>
          <a:xfrm>
            <a:off x="646201" y="3548641"/>
            <a:ext cx="1333727" cy="272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r>
              <a:rPr lang="da-DK" sz="1400" dirty="0">
                <a:solidFill>
                  <a:srgbClr val="7030A0"/>
                </a:solidFill>
              </a:rPr>
              <a:t>12</a:t>
            </a:r>
          </a:p>
        </p:txBody>
      </p:sp>
      <p:sp>
        <p:nvSpPr>
          <p:cNvPr id="63" name="Rektangel 62"/>
          <p:cNvSpPr/>
          <p:nvPr/>
        </p:nvSpPr>
        <p:spPr>
          <a:xfrm>
            <a:off x="646201" y="3820852"/>
            <a:ext cx="1333727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r>
              <a:rPr lang="da-DK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alt</a:t>
            </a:r>
          </a:p>
        </p:txBody>
      </p:sp>
      <p:sp>
        <p:nvSpPr>
          <p:cNvPr id="77" name="Rektangel 76"/>
          <p:cNvSpPr/>
          <p:nvPr/>
        </p:nvSpPr>
        <p:spPr>
          <a:xfrm>
            <a:off x="1979931" y="1923773"/>
            <a:ext cx="1360243" cy="282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r>
              <a:rPr lang="da-DK" sz="1400" dirty="0">
                <a:solidFill>
                  <a:srgbClr val="0070C0"/>
                </a:solidFill>
              </a:rPr>
              <a:t>0</a:t>
            </a:r>
          </a:p>
        </p:txBody>
      </p:sp>
      <p:sp>
        <p:nvSpPr>
          <p:cNvPr id="78" name="Rektangel 77"/>
          <p:cNvSpPr/>
          <p:nvPr/>
        </p:nvSpPr>
        <p:spPr>
          <a:xfrm>
            <a:off x="1979931" y="2200634"/>
            <a:ext cx="1360243" cy="2742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r>
              <a:rPr lang="da-DK" sz="1400" dirty="0">
                <a:solidFill>
                  <a:srgbClr val="0070C0"/>
                </a:solidFill>
              </a:rPr>
              <a:t>0</a:t>
            </a:r>
          </a:p>
        </p:txBody>
      </p:sp>
      <p:sp>
        <p:nvSpPr>
          <p:cNvPr id="79" name="Rektangel 78"/>
          <p:cNvSpPr/>
          <p:nvPr/>
        </p:nvSpPr>
        <p:spPr>
          <a:xfrm>
            <a:off x="1979929" y="2465695"/>
            <a:ext cx="1360243" cy="272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r>
              <a:rPr lang="da-DK" sz="1400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80" name="Rektangel 79"/>
          <p:cNvSpPr/>
          <p:nvPr/>
        </p:nvSpPr>
        <p:spPr>
          <a:xfrm>
            <a:off x="1979928" y="2731529"/>
            <a:ext cx="1360243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r>
              <a:rPr lang="da-DK" sz="1400" dirty="0">
                <a:solidFill>
                  <a:srgbClr val="0070C0"/>
                </a:solidFill>
              </a:rPr>
              <a:t>12</a:t>
            </a:r>
          </a:p>
        </p:txBody>
      </p:sp>
      <p:sp>
        <p:nvSpPr>
          <p:cNvPr id="81" name="Rektangel 80"/>
          <p:cNvSpPr/>
          <p:nvPr/>
        </p:nvSpPr>
        <p:spPr>
          <a:xfrm>
            <a:off x="1979936" y="1362234"/>
            <a:ext cx="1360243" cy="5084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>
              <a:defRPr/>
            </a:pPr>
            <a:r>
              <a:rPr lang="da-DK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Hyppighed</a:t>
            </a:r>
          </a:p>
        </p:txBody>
      </p:sp>
      <p:sp>
        <p:nvSpPr>
          <p:cNvPr id="82" name="Rektangel 81"/>
          <p:cNvSpPr/>
          <p:nvPr/>
        </p:nvSpPr>
        <p:spPr>
          <a:xfrm>
            <a:off x="1979928" y="2994543"/>
            <a:ext cx="1360243" cy="282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r>
              <a:rPr lang="da-DK" sz="1400" dirty="0">
                <a:solidFill>
                  <a:srgbClr val="0070C0"/>
                </a:solidFill>
              </a:rPr>
              <a:t>15</a:t>
            </a:r>
          </a:p>
        </p:txBody>
      </p:sp>
      <p:sp>
        <p:nvSpPr>
          <p:cNvPr id="83" name="Rektangel 82"/>
          <p:cNvSpPr/>
          <p:nvPr/>
        </p:nvSpPr>
        <p:spPr>
          <a:xfrm>
            <a:off x="1979928" y="3276798"/>
            <a:ext cx="1360243" cy="2742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r>
              <a:rPr lang="da-DK" sz="1400" dirty="0">
                <a:solidFill>
                  <a:srgbClr val="0070C0"/>
                </a:solidFill>
              </a:rPr>
              <a:t>15</a:t>
            </a:r>
          </a:p>
        </p:txBody>
      </p:sp>
      <p:sp>
        <p:nvSpPr>
          <p:cNvPr id="84" name="Rektangel 83"/>
          <p:cNvSpPr/>
          <p:nvPr/>
        </p:nvSpPr>
        <p:spPr>
          <a:xfrm>
            <a:off x="1979928" y="3548641"/>
            <a:ext cx="1360243" cy="272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r>
              <a:rPr lang="da-DK" sz="1400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85" name="Rektangel 84"/>
          <p:cNvSpPr/>
          <p:nvPr/>
        </p:nvSpPr>
        <p:spPr>
          <a:xfrm>
            <a:off x="1979928" y="3820852"/>
            <a:ext cx="1360243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r>
              <a:rPr lang="da-DK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</a:t>
            </a:r>
          </a:p>
        </p:txBody>
      </p:sp>
      <p:sp>
        <p:nvSpPr>
          <p:cNvPr id="86" name="Rektangel 85"/>
          <p:cNvSpPr/>
          <p:nvPr/>
        </p:nvSpPr>
        <p:spPr>
          <a:xfrm>
            <a:off x="3340174" y="1923773"/>
            <a:ext cx="1954580" cy="282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r>
              <a:rPr lang="da-DK" sz="1400" dirty="0">
                <a:solidFill>
                  <a:srgbClr val="0070C0"/>
                </a:solidFill>
              </a:rPr>
              <a:t>0</a:t>
            </a:r>
          </a:p>
        </p:txBody>
      </p:sp>
      <p:sp>
        <p:nvSpPr>
          <p:cNvPr id="87" name="Rektangel 86"/>
          <p:cNvSpPr/>
          <p:nvPr/>
        </p:nvSpPr>
        <p:spPr>
          <a:xfrm>
            <a:off x="3340174" y="2200634"/>
            <a:ext cx="1954580" cy="2742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r>
              <a:rPr lang="da-DK" sz="1400" dirty="0">
                <a:solidFill>
                  <a:srgbClr val="0070C0"/>
                </a:solidFill>
              </a:rPr>
              <a:t>0</a:t>
            </a:r>
          </a:p>
        </p:txBody>
      </p:sp>
      <p:sp>
        <p:nvSpPr>
          <p:cNvPr id="88" name="Rektangel 87"/>
          <p:cNvSpPr/>
          <p:nvPr/>
        </p:nvSpPr>
        <p:spPr>
          <a:xfrm>
            <a:off x="3340172" y="2465695"/>
            <a:ext cx="1954580" cy="272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r>
              <a:rPr lang="da-DK" sz="1400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89" name="Rektangel 88"/>
          <p:cNvSpPr/>
          <p:nvPr/>
        </p:nvSpPr>
        <p:spPr>
          <a:xfrm>
            <a:off x="3340171" y="2731529"/>
            <a:ext cx="1954580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r>
              <a:rPr lang="da-DK" sz="1400" dirty="0">
                <a:solidFill>
                  <a:srgbClr val="0070C0"/>
                </a:solidFill>
              </a:rPr>
              <a:t>14</a:t>
            </a:r>
          </a:p>
        </p:txBody>
      </p:sp>
      <p:sp>
        <p:nvSpPr>
          <p:cNvPr id="90" name="Rektangel 89"/>
          <p:cNvSpPr/>
          <p:nvPr/>
        </p:nvSpPr>
        <p:spPr>
          <a:xfrm>
            <a:off x="3340179" y="1362234"/>
            <a:ext cx="1954580" cy="5084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>
              <a:defRPr/>
            </a:pPr>
            <a:r>
              <a:rPr lang="da-DK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Kumuleret (summeret) hyppighed</a:t>
            </a:r>
          </a:p>
        </p:txBody>
      </p:sp>
      <p:sp>
        <p:nvSpPr>
          <p:cNvPr id="91" name="Rektangel 90"/>
          <p:cNvSpPr/>
          <p:nvPr/>
        </p:nvSpPr>
        <p:spPr>
          <a:xfrm>
            <a:off x="3340171" y="2994543"/>
            <a:ext cx="1954580" cy="282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r>
              <a:rPr lang="da-DK" sz="1400" dirty="0">
                <a:solidFill>
                  <a:srgbClr val="0070C0"/>
                </a:solidFill>
              </a:rPr>
              <a:t>29</a:t>
            </a:r>
          </a:p>
        </p:txBody>
      </p:sp>
      <p:sp>
        <p:nvSpPr>
          <p:cNvPr id="92" name="Rektangel 91"/>
          <p:cNvSpPr/>
          <p:nvPr/>
        </p:nvSpPr>
        <p:spPr>
          <a:xfrm>
            <a:off x="3340171" y="3276798"/>
            <a:ext cx="1954580" cy="2742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r>
              <a:rPr lang="da-DK" sz="1400" dirty="0">
                <a:solidFill>
                  <a:srgbClr val="0070C0"/>
                </a:solidFill>
              </a:rPr>
              <a:t>44</a:t>
            </a:r>
          </a:p>
        </p:txBody>
      </p:sp>
      <p:sp>
        <p:nvSpPr>
          <p:cNvPr id="93" name="Rektangel 92"/>
          <p:cNvSpPr/>
          <p:nvPr/>
        </p:nvSpPr>
        <p:spPr>
          <a:xfrm>
            <a:off x="3340171" y="3548641"/>
            <a:ext cx="1954580" cy="272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r>
              <a:rPr lang="da-DK" sz="1400" dirty="0">
                <a:solidFill>
                  <a:srgbClr val="0070C0"/>
                </a:solidFill>
              </a:rPr>
              <a:t>50</a:t>
            </a:r>
          </a:p>
        </p:txBody>
      </p:sp>
      <p:sp>
        <p:nvSpPr>
          <p:cNvPr id="94" name="Rektangel 93"/>
          <p:cNvSpPr/>
          <p:nvPr/>
        </p:nvSpPr>
        <p:spPr>
          <a:xfrm>
            <a:off x="3340171" y="3820852"/>
            <a:ext cx="1954580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r>
              <a:rPr lang="da-DK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</a:t>
            </a:r>
          </a:p>
        </p:txBody>
      </p:sp>
      <p:sp>
        <p:nvSpPr>
          <p:cNvPr id="95" name="Rektangel 94"/>
          <p:cNvSpPr/>
          <p:nvPr/>
        </p:nvSpPr>
        <p:spPr>
          <a:xfrm>
            <a:off x="6654987" y="1923773"/>
            <a:ext cx="1954580" cy="282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r>
              <a:rPr lang="da-DK" sz="1400" dirty="0">
                <a:solidFill>
                  <a:srgbClr val="C00000"/>
                </a:solidFill>
              </a:rPr>
              <a:t>0 ( 0 %)</a:t>
            </a:r>
          </a:p>
        </p:txBody>
      </p:sp>
      <p:sp>
        <p:nvSpPr>
          <p:cNvPr id="96" name="Rektangel 95"/>
          <p:cNvSpPr/>
          <p:nvPr/>
        </p:nvSpPr>
        <p:spPr>
          <a:xfrm>
            <a:off x="6654987" y="2200634"/>
            <a:ext cx="1954580" cy="2742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r>
              <a:rPr lang="da-DK" sz="1400" dirty="0">
                <a:solidFill>
                  <a:srgbClr val="C00000"/>
                </a:solidFill>
              </a:rPr>
              <a:t>0 ( 0 %)</a:t>
            </a:r>
          </a:p>
        </p:txBody>
      </p:sp>
      <p:sp>
        <p:nvSpPr>
          <p:cNvPr id="97" name="Rektangel 96"/>
          <p:cNvSpPr/>
          <p:nvPr/>
        </p:nvSpPr>
        <p:spPr>
          <a:xfrm>
            <a:off x="6654985" y="2465695"/>
            <a:ext cx="1954580" cy="272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r>
              <a:rPr lang="da-DK" sz="1400" dirty="0">
                <a:solidFill>
                  <a:srgbClr val="C00000"/>
                </a:solidFill>
              </a:rPr>
              <a:t>2/50 ( 4 %)</a:t>
            </a:r>
          </a:p>
        </p:txBody>
      </p:sp>
      <p:sp>
        <p:nvSpPr>
          <p:cNvPr id="98" name="Rektangel 97"/>
          <p:cNvSpPr/>
          <p:nvPr/>
        </p:nvSpPr>
        <p:spPr>
          <a:xfrm>
            <a:off x="6654984" y="2731529"/>
            <a:ext cx="1954580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r>
              <a:rPr lang="da-DK" sz="1400" dirty="0">
                <a:solidFill>
                  <a:srgbClr val="C00000"/>
                </a:solidFill>
              </a:rPr>
              <a:t>14/50 ( 28 %)</a:t>
            </a:r>
          </a:p>
        </p:txBody>
      </p:sp>
      <p:sp>
        <p:nvSpPr>
          <p:cNvPr id="99" name="Rektangel 98"/>
          <p:cNvSpPr/>
          <p:nvPr/>
        </p:nvSpPr>
        <p:spPr>
          <a:xfrm>
            <a:off x="6654992" y="1362234"/>
            <a:ext cx="1954580" cy="5084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>
              <a:defRPr/>
            </a:pPr>
            <a:r>
              <a:rPr lang="da-DK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Kumuleret (summeret) frekvens</a:t>
            </a:r>
          </a:p>
        </p:txBody>
      </p:sp>
      <p:sp>
        <p:nvSpPr>
          <p:cNvPr id="100" name="Rektangel 99"/>
          <p:cNvSpPr/>
          <p:nvPr/>
        </p:nvSpPr>
        <p:spPr>
          <a:xfrm>
            <a:off x="6654984" y="2994543"/>
            <a:ext cx="1954580" cy="282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r>
              <a:rPr lang="da-DK" sz="1400" dirty="0">
                <a:solidFill>
                  <a:srgbClr val="C00000"/>
                </a:solidFill>
              </a:rPr>
              <a:t>29/50 ( 58 %)</a:t>
            </a:r>
          </a:p>
        </p:txBody>
      </p:sp>
      <p:sp>
        <p:nvSpPr>
          <p:cNvPr id="101" name="Rektangel 100"/>
          <p:cNvSpPr/>
          <p:nvPr/>
        </p:nvSpPr>
        <p:spPr>
          <a:xfrm>
            <a:off x="6654984" y="3276798"/>
            <a:ext cx="1954580" cy="2742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r>
              <a:rPr lang="da-DK" sz="1400" dirty="0">
                <a:solidFill>
                  <a:srgbClr val="C00000"/>
                </a:solidFill>
              </a:rPr>
              <a:t>44/50 ( 88 %)</a:t>
            </a:r>
          </a:p>
        </p:txBody>
      </p:sp>
      <p:sp>
        <p:nvSpPr>
          <p:cNvPr id="102" name="Rektangel 101"/>
          <p:cNvSpPr/>
          <p:nvPr/>
        </p:nvSpPr>
        <p:spPr>
          <a:xfrm>
            <a:off x="6654984" y="3548641"/>
            <a:ext cx="1954580" cy="272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r>
              <a:rPr lang="da-DK" sz="1400" dirty="0">
                <a:solidFill>
                  <a:srgbClr val="C00000"/>
                </a:solidFill>
              </a:rPr>
              <a:t>50/50 ( 100 %)</a:t>
            </a:r>
          </a:p>
        </p:txBody>
      </p:sp>
      <p:sp>
        <p:nvSpPr>
          <p:cNvPr id="103" name="Rektangel 102"/>
          <p:cNvSpPr/>
          <p:nvPr/>
        </p:nvSpPr>
        <p:spPr>
          <a:xfrm>
            <a:off x="6654984" y="3820852"/>
            <a:ext cx="1954580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r>
              <a:rPr lang="da-DK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50/50  (100 %)</a:t>
            </a:r>
          </a:p>
        </p:txBody>
      </p:sp>
      <p:sp>
        <p:nvSpPr>
          <p:cNvPr id="131" name="Rektangel 130"/>
          <p:cNvSpPr/>
          <p:nvPr/>
        </p:nvSpPr>
        <p:spPr>
          <a:xfrm>
            <a:off x="5294749" y="1923773"/>
            <a:ext cx="1360243" cy="282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r>
              <a:rPr lang="da-DK" sz="1400" dirty="0">
                <a:solidFill>
                  <a:srgbClr val="C00000"/>
                </a:solidFill>
              </a:rPr>
              <a:t>0 ( 0 %)</a:t>
            </a:r>
          </a:p>
        </p:txBody>
      </p:sp>
      <p:sp>
        <p:nvSpPr>
          <p:cNvPr id="132" name="Rektangel 131"/>
          <p:cNvSpPr/>
          <p:nvPr/>
        </p:nvSpPr>
        <p:spPr>
          <a:xfrm>
            <a:off x="5294749" y="2200634"/>
            <a:ext cx="1360243" cy="2742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r>
              <a:rPr lang="da-DK" sz="1400" dirty="0">
                <a:solidFill>
                  <a:srgbClr val="C00000"/>
                </a:solidFill>
              </a:rPr>
              <a:t>0 ( 0 %)</a:t>
            </a:r>
          </a:p>
        </p:txBody>
      </p:sp>
      <p:sp>
        <p:nvSpPr>
          <p:cNvPr id="133" name="Rektangel 132"/>
          <p:cNvSpPr/>
          <p:nvPr/>
        </p:nvSpPr>
        <p:spPr>
          <a:xfrm>
            <a:off x="5294747" y="2465695"/>
            <a:ext cx="1360243" cy="272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r>
              <a:rPr lang="da-DK" sz="1400" dirty="0">
                <a:solidFill>
                  <a:srgbClr val="C00000"/>
                </a:solidFill>
              </a:rPr>
              <a:t>2/50 ( 4 %)</a:t>
            </a:r>
          </a:p>
        </p:txBody>
      </p:sp>
      <p:sp>
        <p:nvSpPr>
          <p:cNvPr id="134" name="Rektangel 133"/>
          <p:cNvSpPr/>
          <p:nvPr/>
        </p:nvSpPr>
        <p:spPr>
          <a:xfrm>
            <a:off x="5294746" y="2731529"/>
            <a:ext cx="1360243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r>
              <a:rPr lang="da-DK" sz="1400" dirty="0">
                <a:solidFill>
                  <a:srgbClr val="C00000"/>
                </a:solidFill>
              </a:rPr>
              <a:t>12/50 ( 24 %)</a:t>
            </a:r>
          </a:p>
        </p:txBody>
      </p:sp>
      <p:sp>
        <p:nvSpPr>
          <p:cNvPr id="135" name="Rektangel 134"/>
          <p:cNvSpPr/>
          <p:nvPr/>
        </p:nvSpPr>
        <p:spPr>
          <a:xfrm>
            <a:off x="5294754" y="1362234"/>
            <a:ext cx="1360243" cy="5084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>
              <a:defRPr/>
            </a:pPr>
            <a:r>
              <a:rPr lang="da-DK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Frekvens</a:t>
            </a:r>
          </a:p>
        </p:txBody>
      </p:sp>
      <p:sp>
        <p:nvSpPr>
          <p:cNvPr id="136" name="Rektangel 135"/>
          <p:cNvSpPr/>
          <p:nvPr/>
        </p:nvSpPr>
        <p:spPr>
          <a:xfrm>
            <a:off x="5294746" y="2994543"/>
            <a:ext cx="1360243" cy="282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r>
              <a:rPr lang="da-DK" sz="1400" dirty="0">
                <a:solidFill>
                  <a:srgbClr val="C00000"/>
                </a:solidFill>
              </a:rPr>
              <a:t>15/50 ( 30 %)</a:t>
            </a:r>
          </a:p>
        </p:txBody>
      </p:sp>
      <p:sp>
        <p:nvSpPr>
          <p:cNvPr id="137" name="Rektangel 136"/>
          <p:cNvSpPr/>
          <p:nvPr/>
        </p:nvSpPr>
        <p:spPr>
          <a:xfrm>
            <a:off x="5294746" y="3276798"/>
            <a:ext cx="1360243" cy="2742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r>
              <a:rPr lang="da-DK" sz="1400" dirty="0">
                <a:solidFill>
                  <a:srgbClr val="C00000"/>
                </a:solidFill>
              </a:rPr>
              <a:t>15/50 ( 30 %)</a:t>
            </a:r>
          </a:p>
        </p:txBody>
      </p:sp>
      <p:sp>
        <p:nvSpPr>
          <p:cNvPr id="138" name="Rektangel 137"/>
          <p:cNvSpPr/>
          <p:nvPr/>
        </p:nvSpPr>
        <p:spPr>
          <a:xfrm>
            <a:off x="5294746" y="3548641"/>
            <a:ext cx="1360243" cy="272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r>
              <a:rPr lang="da-DK" sz="1400" dirty="0">
                <a:solidFill>
                  <a:srgbClr val="C00000"/>
                </a:solidFill>
              </a:rPr>
              <a:t>6/50 ( 12 %)</a:t>
            </a:r>
          </a:p>
        </p:txBody>
      </p:sp>
      <p:sp>
        <p:nvSpPr>
          <p:cNvPr id="139" name="Rektangel 138"/>
          <p:cNvSpPr/>
          <p:nvPr/>
        </p:nvSpPr>
        <p:spPr>
          <a:xfrm>
            <a:off x="5294746" y="3820852"/>
            <a:ext cx="1360243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r>
              <a:rPr lang="da-DK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50/50 (100 %)</a:t>
            </a:r>
          </a:p>
        </p:txBody>
      </p:sp>
      <p:sp>
        <p:nvSpPr>
          <p:cNvPr id="140" name="Rektangel 139"/>
          <p:cNvSpPr/>
          <p:nvPr/>
        </p:nvSpPr>
        <p:spPr>
          <a:xfrm>
            <a:off x="646200" y="991693"/>
            <a:ext cx="7963364" cy="282255"/>
          </a:xfrm>
          <a:prstGeom prst="rect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>
              <a:defRPr/>
            </a:pPr>
            <a:r>
              <a:rPr lang="da-D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Undersøgelse:                 KARAKTERER I 9. klasse</a:t>
            </a:r>
          </a:p>
        </p:txBody>
      </p:sp>
      <p:sp>
        <p:nvSpPr>
          <p:cNvPr id="141" name="Tekstfelt 140"/>
          <p:cNvSpPr txBox="1"/>
          <p:nvPr/>
        </p:nvSpPr>
        <p:spPr>
          <a:xfrm>
            <a:off x="646200" y="403741"/>
            <a:ext cx="7963364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2800" dirty="0"/>
              <a:t>Metoder til at beskrive </a:t>
            </a:r>
            <a:r>
              <a:rPr lang="da-DK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ENKELT OBSERVATIONER</a:t>
            </a:r>
          </a:p>
        </p:txBody>
      </p:sp>
      <p:pic>
        <p:nvPicPr>
          <p:cNvPr id="142" name="Billede 1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447" y="-3207188"/>
            <a:ext cx="4981575" cy="2790825"/>
          </a:xfrm>
          <a:prstGeom prst="rect">
            <a:avLst/>
          </a:prstGeom>
        </p:spPr>
      </p:pic>
      <p:sp>
        <p:nvSpPr>
          <p:cNvPr id="143" name="Rektangel 142"/>
          <p:cNvSpPr/>
          <p:nvPr/>
        </p:nvSpPr>
        <p:spPr>
          <a:xfrm>
            <a:off x="8915907" y="418928"/>
            <a:ext cx="2753808" cy="508033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r>
              <a:rPr lang="da-D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Statistiske deskriptorer</a:t>
            </a:r>
          </a:p>
        </p:txBody>
      </p:sp>
      <p:sp>
        <p:nvSpPr>
          <p:cNvPr id="145" name="Rektangel 144"/>
          <p:cNvSpPr/>
          <p:nvPr/>
        </p:nvSpPr>
        <p:spPr>
          <a:xfrm>
            <a:off x="8915907" y="991693"/>
            <a:ext cx="1928557" cy="2640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r>
              <a:rPr lang="da-DK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Observationsstørrelse</a:t>
            </a:r>
          </a:p>
        </p:txBody>
      </p:sp>
      <p:sp>
        <p:nvSpPr>
          <p:cNvPr id="146" name="Rektangel 145"/>
          <p:cNvSpPr/>
          <p:nvPr/>
        </p:nvSpPr>
        <p:spPr>
          <a:xfrm>
            <a:off x="8915907" y="1347134"/>
            <a:ext cx="1928557" cy="2640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r>
              <a:rPr lang="da-DK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Typetal</a:t>
            </a:r>
          </a:p>
        </p:txBody>
      </p:sp>
      <p:sp>
        <p:nvSpPr>
          <p:cNvPr id="147" name="Rektangel 146"/>
          <p:cNvSpPr/>
          <p:nvPr/>
        </p:nvSpPr>
        <p:spPr>
          <a:xfrm>
            <a:off x="8915906" y="2058016"/>
            <a:ext cx="1928557" cy="264018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r>
              <a:rPr lang="da-DK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Median (50 % kvartil)</a:t>
            </a:r>
          </a:p>
        </p:txBody>
      </p:sp>
      <p:sp>
        <p:nvSpPr>
          <p:cNvPr id="148" name="Rektangel 147"/>
          <p:cNvSpPr/>
          <p:nvPr/>
        </p:nvSpPr>
        <p:spPr>
          <a:xfrm>
            <a:off x="8915906" y="2413457"/>
            <a:ext cx="1928557" cy="264018"/>
          </a:xfrm>
          <a:prstGeom prst="rect">
            <a:avLst/>
          </a:prstGeom>
          <a:solidFill>
            <a:srgbClr val="002060"/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r>
              <a:rPr lang="da-DK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Størsteværdi</a:t>
            </a:r>
          </a:p>
        </p:txBody>
      </p:sp>
      <p:sp>
        <p:nvSpPr>
          <p:cNvPr id="149" name="Rektangel 148"/>
          <p:cNvSpPr/>
          <p:nvPr/>
        </p:nvSpPr>
        <p:spPr>
          <a:xfrm>
            <a:off x="8915906" y="2768898"/>
            <a:ext cx="1928557" cy="264018"/>
          </a:xfrm>
          <a:prstGeom prst="rect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r>
              <a:rPr lang="da-DK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Mindsteværdi</a:t>
            </a:r>
          </a:p>
        </p:txBody>
      </p:sp>
      <p:sp>
        <p:nvSpPr>
          <p:cNvPr id="150" name="Rektangel 149"/>
          <p:cNvSpPr/>
          <p:nvPr/>
        </p:nvSpPr>
        <p:spPr>
          <a:xfrm>
            <a:off x="10888543" y="1346620"/>
            <a:ext cx="781173" cy="2640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r>
              <a:rPr lang="da-DK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og 10</a:t>
            </a:r>
          </a:p>
        </p:txBody>
      </p:sp>
      <p:sp>
        <p:nvSpPr>
          <p:cNvPr id="151" name="Rektangel 150"/>
          <p:cNvSpPr/>
          <p:nvPr/>
        </p:nvSpPr>
        <p:spPr>
          <a:xfrm>
            <a:off x="10888542" y="2056474"/>
            <a:ext cx="781173" cy="264018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r>
              <a:rPr lang="da-DK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</a:p>
        </p:txBody>
      </p:sp>
      <p:sp>
        <p:nvSpPr>
          <p:cNvPr id="152" name="Rektangel 151"/>
          <p:cNvSpPr/>
          <p:nvPr/>
        </p:nvSpPr>
        <p:spPr>
          <a:xfrm>
            <a:off x="10888543" y="991693"/>
            <a:ext cx="781173" cy="2640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r>
              <a:rPr lang="da-DK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</a:t>
            </a:r>
          </a:p>
        </p:txBody>
      </p:sp>
      <p:sp>
        <p:nvSpPr>
          <p:cNvPr id="153" name="Rektangel 152"/>
          <p:cNvSpPr/>
          <p:nvPr/>
        </p:nvSpPr>
        <p:spPr>
          <a:xfrm>
            <a:off x="10888541" y="2411401"/>
            <a:ext cx="781173" cy="264932"/>
          </a:xfrm>
          <a:prstGeom prst="rect">
            <a:avLst/>
          </a:prstGeom>
          <a:solidFill>
            <a:srgbClr val="002060"/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r>
              <a:rPr lang="da-DK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</a:p>
        </p:txBody>
      </p:sp>
      <p:sp>
        <p:nvSpPr>
          <p:cNvPr id="154" name="Rektangel 153"/>
          <p:cNvSpPr/>
          <p:nvPr/>
        </p:nvSpPr>
        <p:spPr>
          <a:xfrm>
            <a:off x="10888541" y="2767242"/>
            <a:ext cx="781173" cy="264932"/>
          </a:xfrm>
          <a:prstGeom prst="rect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r>
              <a:rPr lang="da-DK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02</a:t>
            </a:r>
          </a:p>
        </p:txBody>
      </p:sp>
      <p:sp>
        <p:nvSpPr>
          <p:cNvPr id="155" name="Rektangel 154"/>
          <p:cNvSpPr/>
          <p:nvPr/>
        </p:nvSpPr>
        <p:spPr>
          <a:xfrm>
            <a:off x="8915906" y="3124339"/>
            <a:ext cx="1928557" cy="2640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r>
              <a:rPr lang="da-DK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Variationsbredde</a:t>
            </a:r>
          </a:p>
        </p:txBody>
      </p:sp>
      <p:sp>
        <p:nvSpPr>
          <p:cNvPr id="156" name="Rektangel 155"/>
          <p:cNvSpPr/>
          <p:nvPr/>
        </p:nvSpPr>
        <p:spPr>
          <a:xfrm>
            <a:off x="10888541" y="3123083"/>
            <a:ext cx="781173" cy="2649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r>
              <a:rPr lang="da-DK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</a:p>
        </p:txBody>
      </p:sp>
      <p:sp>
        <p:nvSpPr>
          <p:cNvPr id="157" name="Rektangel 156"/>
          <p:cNvSpPr/>
          <p:nvPr/>
        </p:nvSpPr>
        <p:spPr>
          <a:xfrm>
            <a:off x="8915907" y="3479780"/>
            <a:ext cx="1928557" cy="264018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r>
              <a:rPr lang="da-DK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Øvre kvartil (75 %)</a:t>
            </a:r>
          </a:p>
        </p:txBody>
      </p:sp>
      <p:sp>
        <p:nvSpPr>
          <p:cNvPr id="158" name="Rektangel 157"/>
          <p:cNvSpPr/>
          <p:nvPr/>
        </p:nvSpPr>
        <p:spPr>
          <a:xfrm>
            <a:off x="10888542" y="3478924"/>
            <a:ext cx="781173" cy="26493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r>
              <a:rPr lang="da-DK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</a:p>
        </p:txBody>
      </p:sp>
      <p:sp>
        <p:nvSpPr>
          <p:cNvPr id="159" name="Rektangel 158"/>
          <p:cNvSpPr/>
          <p:nvPr/>
        </p:nvSpPr>
        <p:spPr>
          <a:xfrm>
            <a:off x="8915906" y="3835224"/>
            <a:ext cx="1928557" cy="2640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r>
              <a:rPr lang="da-DK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Nedre kvartil (25 %)</a:t>
            </a:r>
          </a:p>
        </p:txBody>
      </p:sp>
      <p:sp>
        <p:nvSpPr>
          <p:cNvPr id="160" name="Rektangel 159"/>
          <p:cNvSpPr/>
          <p:nvPr/>
        </p:nvSpPr>
        <p:spPr>
          <a:xfrm>
            <a:off x="10888541" y="3834767"/>
            <a:ext cx="781173" cy="2649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r>
              <a:rPr lang="da-DK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174" name="Rektangel 173"/>
          <p:cNvSpPr/>
          <p:nvPr/>
        </p:nvSpPr>
        <p:spPr>
          <a:xfrm>
            <a:off x="8915907" y="1702575"/>
            <a:ext cx="1928557" cy="264018"/>
          </a:xfrm>
          <a:prstGeom prst="rect">
            <a:avLst/>
          </a:prstGeom>
          <a:solidFill>
            <a:srgbClr val="F72B15"/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r>
              <a:rPr lang="da-DK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Middeltal</a:t>
            </a:r>
          </a:p>
        </p:txBody>
      </p:sp>
      <p:sp>
        <p:nvSpPr>
          <p:cNvPr id="175" name="Rektangel 174"/>
          <p:cNvSpPr/>
          <p:nvPr/>
        </p:nvSpPr>
        <p:spPr>
          <a:xfrm>
            <a:off x="10888543" y="1701547"/>
            <a:ext cx="781173" cy="264018"/>
          </a:xfrm>
          <a:prstGeom prst="rect">
            <a:avLst/>
          </a:prstGeom>
          <a:solidFill>
            <a:srgbClr val="F72B15"/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r>
              <a:rPr lang="da-DK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7,58</a:t>
            </a:r>
          </a:p>
        </p:txBody>
      </p:sp>
      <p:grpSp>
        <p:nvGrpSpPr>
          <p:cNvPr id="7" name="Gruppe 6"/>
          <p:cNvGrpSpPr/>
          <p:nvPr/>
        </p:nvGrpSpPr>
        <p:grpSpPr>
          <a:xfrm>
            <a:off x="741994" y="4230955"/>
            <a:ext cx="10623712" cy="829930"/>
            <a:chOff x="646200" y="5608480"/>
            <a:chExt cx="10623712" cy="829930"/>
          </a:xfrm>
        </p:grpSpPr>
        <p:sp>
          <p:nvSpPr>
            <p:cNvPr id="173" name="Rektangel 172"/>
            <p:cNvSpPr/>
            <p:nvPr/>
          </p:nvSpPr>
          <p:spPr>
            <a:xfrm>
              <a:off x="786954" y="5907065"/>
              <a:ext cx="1791748" cy="273426"/>
            </a:xfrm>
            <a:prstGeom prst="rect">
              <a:avLst/>
            </a:prstGeom>
            <a:solidFill>
              <a:srgbClr val="F72B1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 anchorCtr="0">
              <a:noAutofit/>
            </a:bodyPr>
            <a:lstStyle/>
            <a:p>
              <a:pPr algn="ctr"/>
              <a:r>
                <a:rPr lang="da-DK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MIDDELTAL eksempel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kstfelt 4"/>
                <p:cNvSpPr txBox="1"/>
                <p:nvPr/>
              </p:nvSpPr>
              <p:spPr>
                <a:xfrm>
                  <a:off x="2622019" y="5732667"/>
                  <a:ext cx="6843283" cy="6222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a-DK" dirty="0"/>
                    <a:t>Middeltal </a:t>
                  </a:r>
                  <a14:m>
                    <m:oMath xmlns:m="http://schemas.openxmlformats.org/officeDocument/2006/math">
                      <m:r>
                        <a:rPr lang="da-DK" sz="24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a-DK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a-DK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a-DK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∙2 + 12∙4 + 15∙7 + 15∙10 +6∙12</m:t>
                          </m:r>
                        </m:num>
                        <m:den>
                          <m:r>
                            <a:rPr lang="da-DK" sz="2400" b="0" i="1" smtClean="0">
                              <a:latin typeface="Cambria Math" panose="02040503050406030204" pitchFamily="18" charset="0"/>
                            </a:rPr>
                            <m:t>50</m:t>
                          </m:r>
                        </m:den>
                      </m:f>
                      <m:r>
                        <a:rPr lang="da-DK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a-DK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a-DK" sz="2400" b="0" i="1" smtClean="0">
                              <a:latin typeface="Cambria Math" panose="02040503050406030204" pitchFamily="18" charset="0"/>
                            </a:rPr>
                            <m:t>379</m:t>
                          </m:r>
                        </m:num>
                        <m:den>
                          <m:r>
                            <a:rPr lang="da-DK" sz="2400" b="0" i="1" smtClean="0">
                              <a:latin typeface="Cambria Math" panose="02040503050406030204" pitchFamily="18" charset="0"/>
                            </a:rPr>
                            <m:t>50</m:t>
                          </m:r>
                        </m:den>
                      </m:f>
                      <m:r>
                        <a:rPr lang="da-DK" sz="2400" b="0" i="1" smtClean="0">
                          <a:latin typeface="Cambria Math" panose="02040503050406030204" pitchFamily="18" charset="0"/>
                        </a:rPr>
                        <m:t>=7,58</m:t>
                      </m:r>
                    </m:oMath>
                  </a14:m>
                  <a:endParaRPr lang="da-DK" sz="2400" dirty="0"/>
                </a:p>
              </p:txBody>
            </p:sp>
          </mc:Choice>
          <mc:Fallback xmlns="">
            <p:sp>
              <p:nvSpPr>
                <p:cNvPr id="5" name="Tekstfelt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22019" y="5732667"/>
                  <a:ext cx="6843283" cy="622222"/>
                </a:xfrm>
                <a:prstGeom prst="rect">
                  <a:avLst/>
                </a:prstGeom>
                <a:blipFill>
                  <a:blip r:embed="rId3"/>
                  <a:stretch>
                    <a:fillRect l="-802"/>
                  </a:stretch>
                </a:blipFill>
              </p:spPr>
              <p:txBody>
                <a:bodyPr/>
                <a:lstStyle/>
                <a:p>
                  <a:r>
                    <a:rPr lang="da-DK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6" name="Afrundet rektangel 175"/>
            <p:cNvSpPr/>
            <p:nvPr/>
          </p:nvSpPr>
          <p:spPr>
            <a:xfrm>
              <a:off x="646200" y="5608480"/>
              <a:ext cx="10623712" cy="82993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9" name="Gruppe 8"/>
          <p:cNvGrpSpPr/>
          <p:nvPr/>
        </p:nvGrpSpPr>
        <p:grpSpPr>
          <a:xfrm>
            <a:off x="741994" y="5215879"/>
            <a:ext cx="10623712" cy="1259799"/>
            <a:chOff x="741994" y="5215879"/>
            <a:chExt cx="10623712" cy="1259799"/>
          </a:xfrm>
        </p:grpSpPr>
        <p:grpSp>
          <p:nvGrpSpPr>
            <p:cNvPr id="8" name="Gruppe 7"/>
            <p:cNvGrpSpPr/>
            <p:nvPr/>
          </p:nvGrpSpPr>
          <p:grpSpPr>
            <a:xfrm>
              <a:off x="741994" y="5215879"/>
              <a:ext cx="10623712" cy="1259799"/>
              <a:chOff x="646200" y="4214949"/>
              <a:chExt cx="10623712" cy="1259799"/>
            </a:xfrm>
          </p:grpSpPr>
          <p:sp>
            <p:nvSpPr>
              <p:cNvPr id="161" name="Rektangel 160"/>
              <p:cNvSpPr/>
              <p:nvPr/>
            </p:nvSpPr>
            <p:spPr>
              <a:xfrm>
                <a:off x="1551892" y="4872755"/>
                <a:ext cx="9516705" cy="270422"/>
              </a:xfrm>
              <a:prstGeom prst="rect">
                <a:avLst/>
              </a:prstGeom>
              <a:solidFill>
                <a:srgbClr val="92D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 anchorCtr="0">
                <a:noAutofit/>
              </a:bodyPr>
              <a:lstStyle/>
              <a:p>
                <a:r>
                  <a:rPr lang="da-DK" sz="14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02-02</a:t>
                </a:r>
                <a:r>
                  <a:rPr lang="da-DK" sz="14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-4-4-4-4-4-4-4-4-4-4-4-4-</a:t>
                </a:r>
                <a:r>
                  <a:rPr lang="da-DK" sz="14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7-7-7-7-7-7-7-7-7-7-7-7-7-7-7-</a:t>
                </a:r>
                <a:r>
                  <a:rPr lang="da-DK" sz="14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10-10-10-10-10-10-10-10-10-10-10-10-10-10-10-</a:t>
                </a:r>
                <a:r>
                  <a:rPr lang="da-DK" sz="14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12-12-12-12-12-12</a:t>
                </a:r>
              </a:p>
            </p:txBody>
          </p:sp>
          <p:sp>
            <p:nvSpPr>
              <p:cNvPr id="162" name="Tekstfelt 161"/>
              <p:cNvSpPr txBox="1"/>
              <p:nvPr/>
            </p:nvSpPr>
            <p:spPr>
              <a:xfrm>
                <a:off x="4815129" y="5079323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b="1" dirty="0">
                    <a:solidFill>
                      <a:srgbClr val="C00000"/>
                    </a:solidFill>
                  </a:rPr>
                  <a:t>15</a:t>
                </a:r>
              </a:p>
            </p:txBody>
          </p:sp>
          <p:sp>
            <p:nvSpPr>
              <p:cNvPr id="166" name="Tekstfelt 165"/>
              <p:cNvSpPr txBox="1"/>
              <p:nvPr/>
            </p:nvSpPr>
            <p:spPr>
              <a:xfrm>
                <a:off x="7560678" y="5079323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b="1" dirty="0"/>
                  <a:t>15</a:t>
                </a:r>
              </a:p>
            </p:txBody>
          </p:sp>
          <p:sp>
            <p:nvSpPr>
              <p:cNvPr id="167" name="Tekstfelt 166"/>
              <p:cNvSpPr txBox="1"/>
              <p:nvPr/>
            </p:nvSpPr>
            <p:spPr>
              <a:xfrm>
                <a:off x="10173249" y="5079323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b="1" dirty="0">
                    <a:solidFill>
                      <a:srgbClr val="C00000"/>
                    </a:solidFill>
                  </a:rPr>
                  <a:t>6</a:t>
                </a:r>
              </a:p>
            </p:txBody>
          </p:sp>
          <p:sp>
            <p:nvSpPr>
              <p:cNvPr id="168" name="Tekstfelt 167"/>
              <p:cNvSpPr txBox="1"/>
              <p:nvPr/>
            </p:nvSpPr>
            <p:spPr>
              <a:xfrm>
                <a:off x="2822625" y="5079323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b="1" dirty="0"/>
                  <a:t>12</a:t>
                </a:r>
              </a:p>
            </p:txBody>
          </p:sp>
          <p:sp>
            <p:nvSpPr>
              <p:cNvPr id="169" name="Tekstfelt 168"/>
              <p:cNvSpPr txBox="1"/>
              <p:nvPr/>
            </p:nvSpPr>
            <p:spPr>
              <a:xfrm>
                <a:off x="1751471" y="5079323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b="1" dirty="0">
                    <a:solidFill>
                      <a:srgbClr val="C00000"/>
                    </a:solidFill>
                  </a:rPr>
                  <a:t>2</a:t>
                </a:r>
              </a:p>
            </p:txBody>
          </p:sp>
          <p:sp>
            <p:nvSpPr>
              <p:cNvPr id="3" name="Rektangel 2"/>
              <p:cNvSpPr/>
              <p:nvPr/>
            </p:nvSpPr>
            <p:spPr>
              <a:xfrm>
                <a:off x="5325343" y="4660163"/>
                <a:ext cx="242831" cy="698163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solidFill>
                  <a:schemeClr val="bg1">
                    <a:alpha val="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70" name="Rektangel 169"/>
              <p:cNvSpPr/>
              <p:nvPr/>
            </p:nvSpPr>
            <p:spPr>
              <a:xfrm>
                <a:off x="1643402" y="4507811"/>
                <a:ext cx="9626510" cy="483013"/>
              </a:xfrm>
              <a:prstGeom prst="rect">
                <a:avLst/>
              </a:prstGeom>
              <a:noFill/>
              <a:ln w="3175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 anchorCtr="0">
                <a:noAutofit/>
              </a:bodyPr>
              <a:lstStyle/>
              <a:p>
                <a:r>
                  <a:rPr lang="da-DK" sz="11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3ds Condensed Light" panose="02000503020000020004" pitchFamily="2" charset="0"/>
                  </a:rPr>
                  <a:t>1-2</a:t>
                </a:r>
                <a:r>
                  <a:rPr lang="da-DK" sz="11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3ds Condensed Light" panose="02000503020000020004" pitchFamily="2" charset="0"/>
                  </a:rPr>
                  <a:t>       3-4-5-6-7-8-9-10-11-12-13-14 </a:t>
                </a:r>
                <a:r>
                  <a:rPr lang="da-DK" sz="9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3ds Condensed Light" panose="02000503020000020004" pitchFamily="2" charset="0"/>
                  </a:rPr>
                  <a:t>15-16-17-18-19-20-21-22-23-24-25-26-27-28-29</a:t>
                </a:r>
                <a:r>
                  <a:rPr lang="da-DK" sz="11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3ds Condensed Light" panose="02000503020000020004" pitchFamily="2" charset="0"/>
                  </a:rPr>
                  <a:t>-</a:t>
                </a:r>
                <a:r>
                  <a:rPr lang="da-DK" sz="14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3ds Condensed Light" panose="02000503020000020004" pitchFamily="2" charset="0"/>
                  </a:rPr>
                  <a:t>30-31-32-33-34-35-36-37-38-39-40-41-42-43-44</a:t>
                </a:r>
                <a:r>
                  <a:rPr lang="da-DK" sz="11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3ds Condensed Light" panose="02000503020000020004" pitchFamily="2" charset="0"/>
                  </a:rPr>
                  <a:t>-</a:t>
                </a:r>
                <a:r>
                  <a:rPr lang="da-DK" sz="14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3ds Condensed Light" panose="02000503020000020004" pitchFamily="2" charset="0"/>
                  </a:rPr>
                  <a:t>45-46-47-48-49-50</a:t>
                </a:r>
              </a:p>
            </p:txBody>
          </p:sp>
          <p:sp>
            <p:nvSpPr>
              <p:cNvPr id="172" name="Rektangel 171"/>
              <p:cNvSpPr/>
              <p:nvPr/>
            </p:nvSpPr>
            <p:spPr>
              <a:xfrm>
                <a:off x="788625" y="4304116"/>
                <a:ext cx="1705114" cy="273426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 anchorCtr="0">
                <a:noAutofit/>
              </a:bodyPr>
              <a:lstStyle/>
              <a:p>
                <a:pPr algn="ctr"/>
                <a:r>
                  <a:rPr lang="da-DK" sz="14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MEDIAN eksempel</a:t>
                </a:r>
              </a:p>
            </p:txBody>
          </p:sp>
          <p:sp>
            <p:nvSpPr>
              <p:cNvPr id="6" name="Afrundet rektangel 5"/>
              <p:cNvSpPr/>
              <p:nvPr/>
            </p:nvSpPr>
            <p:spPr>
              <a:xfrm>
                <a:off x="646200" y="4214949"/>
                <a:ext cx="10623712" cy="1259799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178" name="Rektangel 177"/>
            <p:cNvSpPr/>
            <p:nvPr/>
          </p:nvSpPr>
          <p:spPr>
            <a:xfrm>
              <a:off x="5421137" y="5322282"/>
              <a:ext cx="242831" cy="264018"/>
            </a:xfrm>
            <a:prstGeom prst="rect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 anchorCtr="0">
              <a:noAutofit/>
            </a:bodyPr>
            <a:lstStyle/>
            <a:p>
              <a:pPr algn="ctr"/>
              <a:r>
                <a:rPr lang="da-DK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</a:t>
              </a:r>
            </a:p>
          </p:txBody>
        </p:sp>
      </p:grpSp>
      <p:sp>
        <p:nvSpPr>
          <p:cNvPr id="144" name="Tekstfelt 143">
            <a:extLst>
              <a:ext uri="{FF2B5EF4-FFF2-40B4-BE49-F238E27FC236}">
                <a16:creationId xmlns:a16="http://schemas.microsoft.com/office/drawing/2014/main" id="{C03527BD-1098-4587-B20A-1AD0796BC7CE}"/>
              </a:ext>
            </a:extLst>
          </p:cNvPr>
          <p:cNvSpPr txBox="1"/>
          <p:nvPr/>
        </p:nvSpPr>
        <p:spPr>
          <a:xfrm>
            <a:off x="11669714" y="11456"/>
            <a:ext cx="522286" cy="10156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da-DK" sz="6000" dirty="0">
                <a:highlight>
                  <a:srgbClr val="FFFF00"/>
                </a:highligh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0476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9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8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5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6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1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2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3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4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9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0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3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>
                      <p:stCondLst>
                        <p:cond delay="indefinite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5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6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7" fill="hold">
                      <p:stCondLst>
                        <p:cond delay="indefinite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4" fill="hold">
                      <p:stCondLst>
                        <p:cond delay="indefinite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8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9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0" fill="hold">
                      <p:stCondLst>
                        <p:cond delay="indefinite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1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2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3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4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9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0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1" fill="hold">
                      <p:stCondLst>
                        <p:cond delay="indefinite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6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1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2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3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4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5" fill="hold">
                      <p:stCondLst>
                        <p:cond delay="indefinite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9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0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5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6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  <p:bldP spid="56" grpId="0" animBg="1"/>
      <p:bldP spid="57" grpId="0" animBg="1"/>
      <p:bldP spid="59" grpId="0" animBg="1"/>
      <p:bldP spid="60" grpId="0" animBg="1"/>
      <p:bldP spid="61" grpId="0" animBg="1"/>
      <p:bldP spid="63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3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74" grpId="0" animBg="1"/>
      <p:bldP spid="17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felt 7">
            <a:extLst>
              <a:ext uri="{FF2B5EF4-FFF2-40B4-BE49-F238E27FC236}">
                <a16:creationId xmlns:a16="http://schemas.microsoft.com/office/drawing/2014/main" id="{64DCEDDC-347F-412B-A815-D84C49C4560F}"/>
              </a:ext>
            </a:extLst>
          </p:cNvPr>
          <p:cNvSpPr txBox="1"/>
          <p:nvPr/>
        </p:nvSpPr>
        <p:spPr>
          <a:xfrm>
            <a:off x="11669714" y="11456"/>
            <a:ext cx="522286" cy="10156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da-DK" sz="6000" dirty="0">
                <a:highlight>
                  <a:srgbClr val="FFFF00"/>
                </a:highlight>
              </a:rPr>
              <a:t>4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73D31892-A2FE-45E0-B4CC-B5B2B5CAD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45" y="152824"/>
            <a:ext cx="6524625" cy="3762375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5579A671-CC74-42FB-B99F-6D99E19C95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4" t="31841" r="1513"/>
          <a:stretch/>
        </p:blipFill>
        <p:spPr>
          <a:xfrm>
            <a:off x="438092" y="3915199"/>
            <a:ext cx="6068961" cy="1623033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A3E06F4D-088F-42DA-B305-DEFA1C37A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2353" y="1091350"/>
            <a:ext cx="5118504" cy="3635365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 rot="20044654">
            <a:off x="1563059" y="2166814"/>
            <a:ext cx="81060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a-DK" sz="5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FRA FORMLER OG FAGORD</a:t>
            </a:r>
          </a:p>
        </p:txBody>
      </p:sp>
    </p:spTree>
    <p:extLst>
      <p:ext uri="{BB962C8B-B14F-4D97-AF65-F5344CB8AC3E}">
        <p14:creationId xmlns:p14="http://schemas.microsoft.com/office/powerpoint/2010/main" val="4035949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 rot="20044654">
            <a:off x="3530701" y="2765410"/>
            <a:ext cx="4874603" cy="923330"/>
          </a:xfrm>
          <a:prstGeom prst="rect">
            <a:avLst/>
          </a:prstGeom>
          <a:solidFill>
            <a:schemeClr val="accent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a-DK" sz="5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SÅ ER DET JER!!!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DE3BF081-F694-404A-818F-AA7E788F81ED}"/>
              </a:ext>
            </a:extLst>
          </p:cNvPr>
          <p:cNvSpPr txBox="1"/>
          <p:nvPr/>
        </p:nvSpPr>
        <p:spPr>
          <a:xfrm>
            <a:off x="11669714" y="11456"/>
            <a:ext cx="522286" cy="10156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da-DK" sz="6000" dirty="0">
                <a:highlight>
                  <a:srgbClr val="FFFF00"/>
                </a:highligh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09959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ktangel 30"/>
          <p:cNvSpPr/>
          <p:nvPr/>
        </p:nvSpPr>
        <p:spPr>
          <a:xfrm>
            <a:off x="6568616" y="707541"/>
            <a:ext cx="3110421" cy="1032283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defRPr/>
            </a:pPr>
            <a:endParaRPr lang="da-DK" sz="1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Rektangel 46"/>
          <p:cNvSpPr/>
          <p:nvPr/>
        </p:nvSpPr>
        <p:spPr>
          <a:xfrm>
            <a:off x="646209" y="1923773"/>
            <a:ext cx="1333727" cy="282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endParaRPr lang="da-DK" sz="1400" dirty="0">
              <a:solidFill>
                <a:srgbClr val="7030A0"/>
              </a:solidFill>
            </a:endParaRPr>
          </a:p>
        </p:txBody>
      </p:sp>
      <p:sp>
        <p:nvSpPr>
          <p:cNvPr id="48" name="Rektangel 47"/>
          <p:cNvSpPr/>
          <p:nvPr/>
        </p:nvSpPr>
        <p:spPr>
          <a:xfrm>
            <a:off x="646209" y="2200634"/>
            <a:ext cx="1333727" cy="2742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endParaRPr lang="da-DK" sz="1400" dirty="0">
              <a:solidFill>
                <a:srgbClr val="7030A0"/>
              </a:solidFill>
            </a:endParaRPr>
          </a:p>
        </p:txBody>
      </p:sp>
      <p:sp>
        <p:nvSpPr>
          <p:cNvPr id="49" name="Rektangel 48"/>
          <p:cNvSpPr/>
          <p:nvPr/>
        </p:nvSpPr>
        <p:spPr>
          <a:xfrm>
            <a:off x="646207" y="2465695"/>
            <a:ext cx="1333727" cy="272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7030A0"/>
              </a:solidFill>
            </a:endParaRPr>
          </a:p>
        </p:txBody>
      </p:sp>
      <p:sp>
        <p:nvSpPr>
          <p:cNvPr id="50" name="Rektangel 49"/>
          <p:cNvSpPr/>
          <p:nvPr/>
        </p:nvSpPr>
        <p:spPr>
          <a:xfrm>
            <a:off x="646206" y="2731529"/>
            <a:ext cx="1333727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7030A0"/>
              </a:solidFill>
            </a:endParaRPr>
          </a:p>
        </p:txBody>
      </p:sp>
      <p:sp>
        <p:nvSpPr>
          <p:cNvPr id="51" name="Rektangel 50"/>
          <p:cNvSpPr/>
          <p:nvPr/>
        </p:nvSpPr>
        <p:spPr>
          <a:xfrm>
            <a:off x="646214" y="1362234"/>
            <a:ext cx="1333727" cy="5084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>
              <a:defRPr/>
            </a:pPr>
            <a:endParaRPr lang="da-DK" sz="1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" name="Rektangel 67"/>
          <p:cNvSpPr/>
          <p:nvPr/>
        </p:nvSpPr>
        <p:spPr>
          <a:xfrm>
            <a:off x="1979936" y="1923773"/>
            <a:ext cx="1360243" cy="282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endParaRPr lang="da-DK" sz="1400" dirty="0">
              <a:solidFill>
                <a:srgbClr val="0070C0"/>
              </a:solidFill>
            </a:endParaRPr>
          </a:p>
        </p:txBody>
      </p:sp>
      <p:sp>
        <p:nvSpPr>
          <p:cNvPr id="69" name="Rektangel 68"/>
          <p:cNvSpPr/>
          <p:nvPr/>
        </p:nvSpPr>
        <p:spPr>
          <a:xfrm>
            <a:off x="1979936" y="2200634"/>
            <a:ext cx="1360243" cy="2742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endParaRPr lang="da-DK" sz="1400" dirty="0">
              <a:solidFill>
                <a:srgbClr val="0070C0"/>
              </a:solidFill>
            </a:endParaRPr>
          </a:p>
        </p:txBody>
      </p:sp>
      <p:sp>
        <p:nvSpPr>
          <p:cNvPr id="70" name="Rektangel 69"/>
          <p:cNvSpPr/>
          <p:nvPr/>
        </p:nvSpPr>
        <p:spPr>
          <a:xfrm>
            <a:off x="1979934" y="2465695"/>
            <a:ext cx="1360243" cy="272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0070C0"/>
              </a:solidFill>
            </a:endParaRPr>
          </a:p>
        </p:txBody>
      </p:sp>
      <p:sp>
        <p:nvSpPr>
          <p:cNvPr id="71" name="Rektangel 70"/>
          <p:cNvSpPr/>
          <p:nvPr/>
        </p:nvSpPr>
        <p:spPr>
          <a:xfrm>
            <a:off x="1979933" y="2731529"/>
            <a:ext cx="1360243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0070C0"/>
              </a:solidFill>
            </a:endParaRPr>
          </a:p>
        </p:txBody>
      </p:sp>
      <p:sp>
        <p:nvSpPr>
          <p:cNvPr id="72" name="Rektangel 71"/>
          <p:cNvSpPr/>
          <p:nvPr/>
        </p:nvSpPr>
        <p:spPr>
          <a:xfrm>
            <a:off x="1979941" y="1362234"/>
            <a:ext cx="1360243" cy="5084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>
              <a:defRPr/>
            </a:pPr>
            <a:endParaRPr lang="da-DK" sz="1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4" name="Rektangel 103"/>
          <p:cNvSpPr/>
          <p:nvPr/>
        </p:nvSpPr>
        <p:spPr>
          <a:xfrm>
            <a:off x="3340179" y="1923773"/>
            <a:ext cx="1954580" cy="282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endParaRPr lang="da-DK" sz="1400" dirty="0">
              <a:solidFill>
                <a:srgbClr val="0070C0"/>
              </a:solidFill>
            </a:endParaRPr>
          </a:p>
        </p:txBody>
      </p:sp>
      <p:sp>
        <p:nvSpPr>
          <p:cNvPr id="105" name="Rektangel 104"/>
          <p:cNvSpPr/>
          <p:nvPr/>
        </p:nvSpPr>
        <p:spPr>
          <a:xfrm>
            <a:off x="3340179" y="2200634"/>
            <a:ext cx="1954580" cy="2742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endParaRPr lang="da-DK" sz="1400" dirty="0">
              <a:solidFill>
                <a:srgbClr val="0070C0"/>
              </a:solidFill>
            </a:endParaRPr>
          </a:p>
        </p:txBody>
      </p:sp>
      <p:sp>
        <p:nvSpPr>
          <p:cNvPr id="106" name="Rektangel 105"/>
          <p:cNvSpPr/>
          <p:nvPr/>
        </p:nvSpPr>
        <p:spPr>
          <a:xfrm>
            <a:off x="3340177" y="2465695"/>
            <a:ext cx="1954580" cy="272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0070C0"/>
              </a:solidFill>
            </a:endParaRPr>
          </a:p>
        </p:txBody>
      </p:sp>
      <p:sp>
        <p:nvSpPr>
          <p:cNvPr id="107" name="Rektangel 106"/>
          <p:cNvSpPr/>
          <p:nvPr/>
        </p:nvSpPr>
        <p:spPr>
          <a:xfrm>
            <a:off x="3340176" y="2731529"/>
            <a:ext cx="1954580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0070C0"/>
              </a:solidFill>
            </a:endParaRPr>
          </a:p>
        </p:txBody>
      </p:sp>
      <p:sp>
        <p:nvSpPr>
          <p:cNvPr id="108" name="Rektangel 107"/>
          <p:cNvSpPr/>
          <p:nvPr/>
        </p:nvSpPr>
        <p:spPr>
          <a:xfrm>
            <a:off x="3340184" y="1362234"/>
            <a:ext cx="1954580" cy="5084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>
              <a:defRPr/>
            </a:pPr>
            <a:endParaRPr lang="da-DK" sz="1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3" name="Rektangel 112"/>
          <p:cNvSpPr/>
          <p:nvPr/>
        </p:nvSpPr>
        <p:spPr>
          <a:xfrm>
            <a:off x="6654992" y="1923773"/>
            <a:ext cx="1954580" cy="282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114" name="Rektangel 113"/>
          <p:cNvSpPr/>
          <p:nvPr/>
        </p:nvSpPr>
        <p:spPr>
          <a:xfrm>
            <a:off x="6654992" y="2200634"/>
            <a:ext cx="1954580" cy="2742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115" name="Rektangel 114"/>
          <p:cNvSpPr/>
          <p:nvPr/>
        </p:nvSpPr>
        <p:spPr>
          <a:xfrm>
            <a:off x="6654990" y="2465695"/>
            <a:ext cx="1954580" cy="272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116" name="Rektangel 115"/>
          <p:cNvSpPr/>
          <p:nvPr/>
        </p:nvSpPr>
        <p:spPr>
          <a:xfrm>
            <a:off x="6654989" y="2731529"/>
            <a:ext cx="1954580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117" name="Rektangel 116"/>
          <p:cNvSpPr/>
          <p:nvPr/>
        </p:nvSpPr>
        <p:spPr>
          <a:xfrm>
            <a:off x="6654997" y="1362234"/>
            <a:ext cx="1954580" cy="5084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>
              <a:defRPr/>
            </a:pPr>
            <a:endParaRPr lang="da-DK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2" name="Rektangel 121"/>
          <p:cNvSpPr/>
          <p:nvPr/>
        </p:nvSpPr>
        <p:spPr>
          <a:xfrm>
            <a:off x="5294754" y="1923773"/>
            <a:ext cx="1360243" cy="282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123" name="Rektangel 122"/>
          <p:cNvSpPr/>
          <p:nvPr/>
        </p:nvSpPr>
        <p:spPr>
          <a:xfrm>
            <a:off x="5294754" y="2200634"/>
            <a:ext cx="1360243" cy="2742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124" name="Rektangel 123"/>
          <p:cNvSpPr/>
          <p:nvPr/>
        </p:nvSpPr>
        <p:spPr>
          <a:xfrm>
            <a:off x="5294752" y="2465695"/>
            <a:ext cx="1360243" cy="272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125" name="Rektangel 124"/>
          <p:cNvSpPr/>
          <p:nvPr/>
        </p:nvSpPr>
        <p:spPr>
          <a:xfrm>
            <a:off x="5294751" y="2731529"/>
            <a:ext cx="1360243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126" name="Rektangel 125"/>
          <p:cNvSpPr/>
          <p:nvPr/>
        </p:nvSpPr>
        <p:spPr>
          <a:xfrm>
            <a:off x="5294759" y="1362234"/>
            <a:ext cx="1360243" cy="5084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>
              <a:defRPr/>
            </a:pPr>
            <a:endParaRPr lang="da-DK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Rektangel 51"/>
          <p:cNvSpPr/>
          <p:nvPr/>
        </p:nvSpPr>
        <p:spPr>
          <a:xfrm>
            <a:off x="6568611" y="707541"/>
            <a:ext cx="3110421" cy="1032283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defRPr/>
            </a:pPr>
            <a:endParaRPr lang="da-DK" sz="1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Rektangel 52"/>
          <p:cNvSpPr/>
          <p:nvPr/>
        </p:nvSpPr>
        <p:spPr>
          <a:xfrm>
            <a:off x="646204" y="1923773"/>
            <a:ext cx="1333727" cy="282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endParaRPr lang="da-DK" sz="1400" dirty="0">
              <a:solidFill>
                <a:srgbClr val="7030A0"/>
              </a:solidFill>
            </a:endParaRPr>
          </a:p>
        </p:txBody>
      </p:sp>
      <p:sp>
        <p:nvSpPr>
          <p:cNvPr id="54" name="Rektangel 53"/>
          <p:cNvSpPr/>
          <p:nvPr/>
        </p:nvSpPr>
        <p:spPr>
          <a:xfrm>
            <a:off x="646204" y="2200634"/>
            <a:ext cx="1333727" cy="2742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endParaRPr lang="da-DK" sz="1400" dirty="0">
              <a:solidFill>
                <a:srgbClr val="7030A0"/>
              </a:solidFill>
            </a:endParaRPr>
          </a:p>
        </p:txBody>
      </p:sp>
      <p:sp>
        <p:nvSpPr>
          <p:cNvPr id="55" name="Rektangel 54"/>
          <p:cNvSpPr/>
          <p:nvPr/>
        </p:nvSpPr>
        <p:spPr>
          <a:xfrm>
            <a:off x="646202" y="2465695"/>
            <a:ext cx="1333727" cy="272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7030A0"/>
              </a:solidFill>
            </a:endParaRPr>
          </a:p>
        </p:txBody>
      </p:sp>
      <p:sp>
        <p:nvSpPr>
          <p:cNvPr id="56" name="Rektangel 55"/>
          <p:cNvSpPr/>
          <p:nvPr/>
        </p:nvSpPr>
        <p:spPr>
          <a:xfrm>
            <a:off x="646201" y="2731529"/>
            <a:ext cx="1333727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7030A0"/>
              </a:solidFill>
            </a:endParaRPr>
          </a:p>
        </p:txBody>
      </p:sp>
      <p:sp>
        <p:nvSpPr>
          <p:cNvPr id="57" name="Rektangel 56"/>
          <p:cNvSpPr/>
          <p:nvPr/>
        </p:nvSpPr>
        <p:spPr>
          <a:xfrm>
            <a:off x="646209" y="1362234"/>
            <a:ext cx="1333727" cy="5084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>
              <a:defRPr/>
            </a:pPr>
            <a:endParaRPr lang="da-DK" sz="1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Tekstfelt 57"/>
          <p:cNvSpPr txBox="1"/>
          <p:nvPr/>
        </p:nvSpPr>
        <p:spPr>
          <a:xfrm>
            <a:off x="646200" y="403741"/>
            <a:ext cx="7963364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2800" dirty="0"/>
              <a:t>Metoder til at beskrive </a:t>
            </a:r>
            <a:r>
              <a:rPr lang="da-DK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GRUPPE OBSERVATIONER</a:t>
            </a:r>
          </a:p>
        </p:txBody>
      </p:sp>
      <p:sp>
        <p:nvSpPr>
          <p:cNvPr id="78" name="Rektangel 77"/>
          <p:cNvSpPr/>
          <p:nvPr/>
        </p:nvSpPr>
        <p:spPr>
          <a:xfrm>
            <a:off x="1979931" y="2200634"/>
            <a:ext cx="1360243" cy="2742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endParaRPr lang="da-DK" sz="1400" dirty="0">
              <a:solidFill>
                <a:srgbClr val="0070C0"/>
              </a:solidFill>
            </a:endParaRPr>
          </a:p>
        </p:txBody>
      </p:sp>
      <p:sp>
        <p:nvSpPr>
          <p:cNvPr id="79" name="Rektangel 78"/>
          <p:cNvSpPr/>
          <p:nvPr/>
        </p:nvSpPr>
        <p:spPr>
          <a:xfrm>
            <a:off x="1979929" y="2465695"/>
            <a:ext cx="1360243" cy="272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0070C0"/>
              </a:solidFill>
            </a:endParaRPr>
          </a:p>
        </p:txBody>
      </p:sp>
      <p:sp>
        <p:nvSpPr>
          <p:cNvPr id="80" name="Rektangel 79"/>
          <p:cNvSpPr/>
          <p:nvPr/>
        </p:nvSpPr>
        <p:spPr>
          <a:xfrm>
            <a:off x="1979928" y="2731529"/>
            <a:ext cx="1360243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0070C0"/>
              </a:solidFill>
            </a:endParaRPr>
          </a:p>
        </p:txBody>
      </p:sp>
      <p:sp>
        <p:nvSpPr>
          <p:cNvPr id="81" name="Rektangel 80"/>
          <p:cNvSpPr/>
          <p:nvPr/>
        </p:nvSpPr>
        <p:spPr>
          <a:xfrm>
            <a:off x="1979936" y="1362234"/>
            <a:ext cx="1360243" cy="5084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>
              <a:defRPr/>
            </a:pPr>
            <a:endParaRPr lang="da-DK" sz="1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" name="Rektangel 85"/>
          <p:cNvSpPr/>
          <p:nvPr/>
        </p:nvSpPr>
        <p:spPr>
          <a:xfrm>
            <a:off x="3340174" y="1923773"/>
            <a:ext cx="1954580" cy="282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endParaRPr lang="da-DK" sz="1400" dirty="0">
              <a:solidFill>
                <a:srgbClr val="0070C0"/>
              </a:solidFill>
            </a:endParaRPr>
          </a:p>
        </p:txBody>
      </p:sp>
      <p:sp>
        <p:nvSpPr>
          <p:cNvPr id="87" name="Rektangel 86"/>
          <p:cNvSpPr/>
          <p:nvPr/>
        </p:nvSpPr>
        <p:spPr>
          <a:xfrm>
            <a:off x="3340174" y="2200634"/>
            <a:ext cx="1954580" cy="2742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endParaRPr lang="da-DK" sz="1400" dirty="0">
              <a:solidFill>
                <a:srgbClr val="0070C0"/>
              </a:solidFill>
            </a:endParaRPr>
          </a:p>
        </p:txBody>
      </p:sp>
      <p:sp>
        <p:nvSpPr>
          <p:cNvPr id="88" name="Rektangel 87"/>
          <p:cNvSpPr/>
          <p:nvPr/>
        </p:nvSpPr>
        <p:spPr>
          <a:xfrm>
            <a:off x="3340172" y="2465695"/>
            <a:ext cx="1954580" cy="272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0070C0"/>
              </a:solidFill>
            </a:endParaRPr>
          </a:p>
        </p:txBody>
      </p:sp>
      <p:sp>
        <p:nvSpPr>
          <p:cNvPr id="89" name="Rektangel 88"/>
          <p:cNvSpPr/>
          <p:nvPr/>
        </p:nvSpPr>
        <p:spPr>
          <a:xfrm>
            <a:off x="3340171" y="2731529"/>
            <a:ext cx="1954580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0070C0"/>
              </a:solidFill>
            </a:endParaRPr>
          </a:p>
        </p:txBody>
      </p:sp>
      <p:sp>
        <p:nvSpPr>
          <p:cNvPr id="90" name="Rektangel 89"/>
          <p:cNvSpPr/>
          <p:nvPr/>
        </p:nvSpPr>
        <p:spPr>
          <a:xfrm>
            <a:off x="3340179" y="1362234"/>
            <a:ext cx="1954580" cy="5084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>
              <a:defRPr/>
            </a:pPr>
            <a:endParaRPr lang="da-DK" sz="1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5" name="Rektangel 94"/>
          <p:cNvSpPr/>
          <p:nvPr/>
        </p:nvSpPr>
        <p:spPr>
          <a:xfrm>
            <a:off x="6654987" y="1923773"/>
            <a:ext cx="1954580" cy="282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96" name="Rektangel 95"/>
          <p:cNvSpPr/>
          <p:nvPr/>
        </p:nvSpPr>
        <p:spPr>
          <a:xfrm>
            <a:off x="6654987" y="2200634"/>
            <a:ext cx="1954580" cy="2742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97" name="Rektangel 96"/>
          <p:cNvSpPr/>
          <p:nvPr/>
        </p:nvSpPr>
        <p:spPr>
          <a:xfrm>
            <a:off x="6654985" y="2465695"/>
            <a:ext cx="1954580" cy="272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98" name="Rektangel 97"/>
          <p:cNvSpPr/>
          <p:nvPr/>
        </p:nvSpPr>
        <p:spPr>
          <a:xfrm>
            <a:off x="6654984" y="2731529"/>
            <a:ext cx="1954580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99" name="Rektangel 98"/>
          <p:cNvSpPr/>
          <p:nvPr/>
        </p:nvSpPr>
        <p:spPr>
          <a:xfrm>
            <a:off x="6654992" y="1362234"/>
            <a:ext cx="1954580" cy="5084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>
              <a:defRPr/>
            </a:pPr>
            <a:endParaRPr lang="da-DK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1" name="Rektangel 130"/>
          <p:cNvSpPr/>
          <p:nvPr/>
        </p:nvSpPr>
        <p:spPr>
          <a:xfrm>
            <a:off x="5294749" y="1923773"/>
            <a:ext cx="1360243" cy="282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132" name="Rektangel 131"/>
          <p:cNvSpPr/>
          <p:nvPr/>
        </p:nvSpPr>
        <p:spPr>
          <a:xfrm>
            <a:off x="5294749" y="2200634"/>
            <a:ext cx="1360243" cy="2742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133" name="Rektangel 132"/>
          <p:cNvSpPr/>
          <p:nvPr/>
        </p:nvSpPr>
        <p:spPr>
          <a:xfrm>
            <a:off x="5294747" y="2465695"/>
            <a:ext cx="1360243" cy="272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134" name="Rektangel 133"/>
          <p:cNvSpPr/>
          <p:nvPr/>
        </p:nvSpPr>
        <p:spPr>
          <a:xfrm>
            <a:off x="5294746" y="2731529"/>
            <a:ext cx="1360243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135" name="Rektangel 134"/>
          <p:cNvSpPr/>
          <p:nvPr/>
        </p:nvSpPr>
        <p:spPr>
          <a:xfrm>
            <a:off x="5294754" y="1362234"/>
            <a:ext cx="1360243" cy="5084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>
              <a:defRPr/>
            </a:pPr>
            <a:endParaRPr lang="da-DK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Tekstfelt 58">
            <a:extLst>
              <a:ext uri="{FF2B5EF4-FFF2-40B4-BE49-F238E27FC236}">
                <a16:creationId xmlns:a16="http://schemas.microsoft.com/office/drawing/2014/main" id="{5378CE8B-88ED-4993-975F-A256E1B6CC1B}"/>
              </a:ext>
            </a:extLst>
          </p:cNvPr>
          <p:cNvSpPr txBox="1"/>
          <p:nvPr/>
        </p:nvSpPr>
        <p:spPr>
          <a:xfrm>
            <a:off x="11669714" y="11456"/>
            <a:ext cx="522286" cy="10156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da-DK" sz="6000" dirty="0">
                <a:highlight>
                  <a:srgbClr val="00FF00"/>
                </a:highlight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9114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78" grpId="0" animBg="1"/>
      <p:bldP spid="79" grpId="0" animBg="1"/>
      <p:bldP spid="80" grpId="0" animBg="1"/>
      <p:bldP spid="81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31" grpId="0" animBg="1"/>
      <p:bldP spid="132" grpId="0" animBg="1"/>
      <p:bldP spid="133" grpId="0" animBg="1"/>
      <p:bldP spid="134" grpId="0" animBg="1"/>
      <p:bldP spid="1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ktangel 30"/>
          <p:cNvSpPr/>
          <p:nvPr/>
        </p:nvSpPr>
        <p:spPr>
          <a:xfrm>
            <a:off x="6568616" y="707541"/>
            <a:ext cx="3110421" cy="1032283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defRPr/>
            </a:pPr>
            <a:endParaRPr lang="da-DK" sz="1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Rektangel 46"/>
          <p:cNvSpPr/>
          <p:nvPr/>
        </p:nvSpPr>
        <p:spPr>
          <a:xfrm>
            <a:off x="646209" y="1923773"/>
            <a:ext cx="1333727" cy="282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endParaRPr lang="da-DK" sz="1400" dirty="0">
              <a:solidFill>
                <a:srgbClr val="7030A0"/>
              </a:solidFill>
            </a:endParaRPr>
          </a:p>
        </p:txBody>
      </p:sp>
      <p:sp>
        <p:nvSpPr>
          <p:cNvPr id="48" name="Rektangel 47"/>
          <p:cNvSpPr/>
          <p:nvPr/>
        </p:nvSpPr>
        <p:spPr>
          <a:xfrm>
            <a:off x="646209" y="2200634"/>
            <a:ext cx="1333727" cy="2742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endParaRPr lang="da-DK" sz="1400" dirty="0">
              <a:solidFill>
                <a:srgbClr val="7030A0"/>
              </a:solidFill>
            </a:endParaRPr>
          </a:p>
        </p:txBody>
      </p:sp>
      <p:sp>
        <p:nvSpPr>
          <p:cNvPr id="49" name="Rektangel 48"/>
          <p:cNvSpPr/>
          <p:nvPr/>
        </p:nvSpPr>
        <p:spPr>
          <a:xfrm>
            <a:off x="646207" y="2465695"/>
            <a:ext cx="1333727" cy="272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7030A0"/>
              </a:solidFill>
            </a:endParaRPr>
          </a:p>
        </p:txBody>
      </p:sp>
      <p:sp>
        <p:nvSpPr>
          <p:cNvPr id="50" name="Rektangel 49"/>
          <p:cNvSpPr/>
          <p:nvPr/>
        </p:nvSpPr>
        <p:spPr>
          <a:xfrm>
            <a:off x="646206" y="2731529"/>
            <a:ext cx="1333727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7030A0"/>
              </a:solidFill>
            </a:endParaRPr>
          </a:p>
        </p:txBody>
      </p:sp>
      <p:sp>
        <p:nvSpPr>
          <p:cNvPr id="51" name="Rektangel 50"/>
          <p:cNvSpPr/>
          <p:nvPr/>
        </p:nvSpPr>
        <p:spPr>
          <a:xfrm>
            <a:off x="646214" y="1362234"/>
            <a:ext cx="1333727" cy="5084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>
              <a:defRPr/>
            </a:pPr>
            <a:endParaRPr lang="da-DK" sz="1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" name="Rektangel 67"/>
          <p:cNvSpPr/>
          <p:nvPr/>
        </p:nvSpPr>
        <p:spPr>
          <a:xfrm>
            <a:off x="1979936" y="1923773"/>
            <a:ext cx="1360243" cy="282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endParaRPr lang="da-DK" sz="1400" dirty="0">
              <a:solidFill>
                <a:srgbClr val="0070C0"/>
              </a:solidFill>
            </a:endParaRPr>
          </a:p>
        </p:txBody>
      </p:sp>
      <p:sp>
        <p:nvSpPr>
          <p:cNvPr id="69" name="Rektangel 68"/>
          <p:cNvSpPr/>
          <p:nvPr/>
        </p:nvSpPr>
        <p:spPr>
          <a:xfrm>
            <a:off x="1979936" y="2200634"/>
            <a:ext cx="1360243" cy="2742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endParaRPr lang="da-DK" sz="1400" dirty="0">
              <a:solidFill>
                <a:srgbClr val="0070C0"/>
              </a:solidFill>
            </a:endParaRPr>
          </a:p>
        </p:txBody>
      </p:sp>
      <p:sp>
        <p:nvSpPr>
          <p:cNvPr id="70" name="Rektangel 69"/>
          <p:cNvSpPr/>
          <p:nvPr/>
        </p:nvSpPr>
        <p:spPr>
          <a:xfrm>
            <a:off x="1979934" y="2465695"/>
            <a:ext cx="1360243" cy="272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0070C0"/>
              </a:solidFill>
            </a:endParaRPr>
          </a:p>
        </p:txBody>
      </p:sp>
      <p:sp>
        <p:nvSpPr>
          <p:cNvPr id="71" name="Rektangel 70"/>
          <p:cNvSpPr/>
          <p:nvPr/>
        </p:nvSpPr>
        <p:spPr>
          <a:xfrm>
            <a:off x="1979933" y="2731529"/>
            <a:ext cx="1360243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0070C0"/>
              </a:solidFill>
            </a:endParaRPr>
          </a:p>
        </p:txBody>
      </p:sp>
      <p:sp>
        <p:nvSpPr>
          <p:cNvPr id="72" name="Rektangel 71"/>
          <p:cNvSpPr/>
          <p:nvPr/>
        </p:nvSpPr>
        <p:spPr>
          <a:xfrm>
            <a:off x="1979941" y="1362234"/>
            <a:ext cx="1360243" cy="5084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>
              <a:defRPr/>
            </a:pPr>
            <a:endParaRPr lang="da-DK" sz="1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4" name="Rektangel 103"/>
          <p:cNvSpPr/>
          <p:nvPr/>
        </p:nvSpPr>
        <p:spPr>
          <a:xfrm>
            <a:off x="3340179" y="1923773"/>
            <a:ext cx="1954580" cy="282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endParaRPr lang="da-DK" sz="1400" dirty="0">
              <a:solidFill>
                <a:srgbClr val="0070C0"/>
              </a:solidFill>
            </a:endParaRPr>
          </a:p>
        </p:txBody>
      </p:sp>
      <p:sp>
        <p:nvSpPr>
          <p:cNvPr id="105" name="Rektangel 104"/>
          <p:cNvSpPr/>
          <p:nvPr/>
        </p:nvSpPr>
        <p:spPr>
          <a:xfrm>
            <a:off x="3340179" y="2200634"/>
            <a:ext cx="1954580" cy="2742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endParaRPr lang="da-DK" sz="1400" dirty="0">
              <a:solidFill>
                <a:srgbClr val="0070C0"/>
              </a:solidFill>
            </a:endParaRPr>
          </a:p>
        </p:txBody>
      </p:sp>
      <p:sp>
        <p:nvSpPr>
          <p:cNvPr id="106" name="Rektangel 105"/>
          <p:cNvSpPr/>
          <p:nvPr/>
        </p:nvSpPr>
        <p:spPr>
          <a:xfrm>
            <a:off x="3340177" y="2465695"/>
            <a:ext cx="1954580" cy="272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0070C0"/>
              </a:solidFill>
            </a:endParaRPr>
          </a:p>
        </p:txBody>
      </p:sp>
      <p:sp>
        <p:nvSpPr>
          <p:cNvPr id="107" name="Rektangel 106"/>
          <p:cNvSpPr/>
          <p:nvPr/>
        </p:nvSpPr>
        <p:spPr>
          <a:xfrm>
            <a:off x="3340176" y="2731529"/>
            <a:ext cx="1954580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0070C0"/>
              </a:solidFill>
            </a:endParaRPr>
          </a:p>
        </p:txBody>
      </p:sp>
      <p:sp>
        <p:nvSpPr>
          <p:cNvPr id="108" name="Rektangel 107"/>
          <p:cNvSpPr/>
          <p:nvPr/>
        </p:nvSpPr>
        <p:spPr>
          <a:xfrm>
            <a:off x="3340184" y="1362234"/>
            <a:ext cx="1954580" cy="5084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>
              <a:defRPr/>
            </a:pPr>
            <a:endParaRPr lang="da-DK" sz="1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3" name="Rektangel 112"/>
          <p:cNvSpPr/>
          <p:nvPr/>
        </p:nvSpPr>
        <p:spPr>
          <a:xfrm>
            <a:off x="6654992" y="1923773"/>
            <a:ext cx="1954580" cy="282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114" name="Rektangel 113"/>
          <p:cNvSpPr/>
          <p:nvPr/>
        </p:nvSpPr>
        <p:spPr>
          <a:xfrm>
            <a:off x="6654992" y="2200634"/>
            <a:ext cx="1954580" cy="2742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115" name="Rektangel 114"/>
          <p:cNvSpPr/>
          <p:nvPr/>
        </p:nvSpPr>
        <p:spPr>
          <a:xfrm>
            <a:off x="6654990" y="2465695"/>
            <a:ext cx="1954580" cy="272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117" name="Rektangel 116"/>
          <p:cNvSpPr/>
          <p:nvPr/>
        </p:nvSpPr>
        <p:spPr>
          <a:xfrm>
            <a:off x="6654997" y="1362234"/>
            <a:ext cx="1954580" cy="5084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>
              <a:defRPr/>
            </a:pPr>
            <a:endParaRPr lang="da-DK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2" name="Rektangel 121"/>
          <p:cNvSpPr/>
          <p:nvPr/>
        </p:nvSpPr>
        <p:spPr>
          <a:xfrm>
            <a:off x="5294754" y="1923773"/>
            <a:ext cx="1360243" cy="282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123" name="Rektangel 122"/>
          <p:cNvSpPr/>
          <p:nvPr/>
        </p:nvSpPr>
        <p:spPr>
          <a:xfrm>
            <a:off x="5294754" y="2200634"/>
            <a:ext cx="1360243" cy="2742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124" name="Rektangel 123"/>
          <p:cNvSpPr/>
          <p:nvPr/>
        </p:nvSpPr>
        <p:spPr>
          <a:xfrm>
            <a:off x="5294752" y="2465695"/>
            <a:ext cx="1360243" cy="272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125" name="Rektangel 124"/>
          <p:cNvSpPr/>
          <p:nvPr/>
        </p:nvSpPr>
        <p:spPr>
          <a:xfrm>
            <a:off x="5294751" y="2731529"/>
            <a:ext cx="1360243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126" name="Rektangel 125"/>
          <p:cNvSpPr/>
          <p:nvPr/>
        </p:nvSpPr>
        <p:spPr>
          <a:xfrm>
            <a:off x="5294759" y="1362234"/>
            <a:ext cx="1360243" cy="5084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>
              <a:defRPr/>
            </a:pPr>
            <a:endParaRPr lang="da-DK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Rektangel 51"/>
          <p:cNvSpPr/>
          <p:nvPr/>
        </p:nvSpPr>
        <p:spPr>
          <a:xfrm>
            <a:off x="6568611" y="707541"/>
            <a:ext cx="3110421" cy="1032283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defRPr/>
            </a:pPr>
            <a:endParaRPr lang="da-DK" sz="1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Rektangel 52"/>
          <p:cNvSpPr/>
          <p:nvPr/>
        </p:nvSpPr>
        <p:spPr>
          <a:xfrm>
            <a:off x="646204" y="1923773"/>
            <a:ext cx="1333727" cy="282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r>
              <a:rPr lang="da-DK" sz="1400" dirty="0">
                <a:solidFill>
                  <a:srgbClr val="7030A0"/>
                </a:solidFill>
              </a:rPr>
              <a:t>]150;160]</a:t>
            </a:r>
          </a:p>
        </p:txBody>
      </p:sp>
      <p:sp>
        <p:nvSpPr>
          <p:cNvPr id="54" name="Rektangel 53"/>
          <p:cNvSpPr/>
          <p:nvPr/>
        </p:nvSpPr>
        <p:spPr>
          <a:xfrm>
            <a:off x="646204" y="2200634"/>
            <a:ext cx="1333727" cy="2742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r>
              <a:rPr lang="da-DK" sz="1400" dirty="0">
                <a:solidFill>
                  <a:srgbClr val="7030A0"/>
                </a:solidFill>
              </a:rPr>
              <a:t>]160;170]</a:t>
            </a:r>
          </a:p>
        </p:txBody>
      </p:sp>
      <p:sp>
        <p:nvSpPr>
          <p:cNvPr id="55" name="Rektangel 54"/>
          <p:cNvSpPr/>
          <p:nvPr/>
        </p:nvSpPr>
        <p:spPr>
          <a:xfrm>
            <a:off x="646202" y="2465695"/>
            <a:ext cx="1333727" cy="272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r>
              <a:rPr lang="da-DK" sz="1400" dirty="0">
                <a:solidFill>
                  <a:srgbClr val="7030A0"/>
                </a:solidFill>
              </a:rPr>
              <a:t>]170;180]</a:t>
            </a:r>
          </a:p>
        </p:txBody>
      </p:sp>
      <p:sp>
        <p:nvSpPr>
          <p:cNvPr id="56" name="Rektangel 55"/>
          <p:cNvSpPr/>
          <p:nvPr/>
        </p:nvSpPr>
        <p:spPr>
          <a:xfrm>
            <a:off x="646201" y="2731529"/>
            <a:ext cx="1333727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endParaRPr lang="da-DK" sz="1400" dirty="0">
              <a:solidFill>
                <a:srgbClr val="7030A0"/>
              </a:solidFill>
            </a:endParaRPr>
          </a:p>
        </p:txBody>
      </p:sp>
      <p:sp>
        <p:nvSpPr>
          <p:cNvPr id="57" name="Rektangel 56"/>
          <p:cNvSpPr/>
          <p:nvPr/>
        </p:nvSpPr>
        <p:spPr>
          <a:xfrm>
            <a:off x="646209" y="1362234"/>
            <a:ext cx="1333727" cy="5084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>
              <a:defRPr/>
            </a:pPr>
            <a:r>
              <a:rPr lang="da-DK" sz="1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Interval</a:t>
            </a:r>
          </a:p>
          <a:p>
            <a:pPr algn="ctr">
              <a:defRPr/>
            </a:pPr>
            <a:r>
              <a:rPr lang="da-DK" sz="1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(observationer)</a:t>
            </a:r>
          </a:p>
        </p:txBody>
      </p:sp>
      <p:sp>
        <p:nvSpPr>
          <p:cNvPr id="77" name="Rektangel 76"/>
          <p:cNvSpPr/>
          <p:nvPr/>
        </p:nvSpPr>
        <p:spPr>
          <a:xfrm>
            <a:off x="1979931" y="1923773"/>
            <a:ext cx="1360243" cy="282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r>
              <a:rPr lang="da-DK" sz="1400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78" name="Rektangel 77"/>
          <p:cNvSpPr/>
          <p:nvPr/>
        </p:nvSpPr>
        <p:spPr>
          <a:xfrm>
            <a:off x="1979931" y="2200634"/>
            <a:ext cx="1360243" cy="2742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r>
              <a:rPr lang="da-DK" sz="1400" dirty="0">
                <a:solidFill>
                  <a:srgbClr val="0070C0"/>
                </a:solidFill>
              </a:rPr>
              <a:t>16</a:t>
            </a:r>
          </a:p>
        </p:txBody>
      </p:sp>
      <p:sp>
        <p:nvSpPr>
          <p:cNvPr id="79" name="Rektangel 78"/>
          <p:cNvSpPr/>
          <p:nvPr/>
        </p:nvSpPr>
        <p:spPr>
          <a:xfrm>
            <a:off x="1979929" y="2465695"/>
            <a:ext cx="1360243" cy="272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r>
              <a:rPr lang="da-DK" sz="1400" dirty="0">
                <a:solidFill>
                  <a:srgbClr val="0070C0"/>
                </a:solidFill>
              </a:rPr>
              <a:t>60</a:t>
            </a:r>
          </a:p>
        </p:txBody>
      </p:sp>
      <p:sp>
        <p:nvSpPr>
          <p:cNvPr id="81" name="Rektangel 80"/>
          <p:cNvSpPr/>
          <p:nvPr/>
        </p:nvSpPr>
        <p:spPr>
          <a:xfrm>
            <a:off x="1979936" y="1362234"/>
            <a:ext cx="1360243" cy="5084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>
              <a:defRPr/>
            </a:pPr>
            <a:r>
              <a:rPr lang="da-DK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Interval hyppighed</a:t>
            </a:r>
          </a:p>
        </p:txBody>
      </p:sp>
      <p:sp>
        <p:nvSpPr>
          <p:cNvPr id="86" name="Rektangel 85"/>
          <p:cNvSpPr/>
          <p:nvPr/>
        </p:nvSpPr>
        <p:spPr>
          <a:xfrm>
            <a:off x="3340174" y="1923773"/>
            <a:ext cx="1954580" cy="282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r>
              <a:rPr lang="da-DK" sz="1400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87" name="Rektangel 86"/>
          <p:cNvSpPr/>
          <p:nvPr/>
        </p:nvSpPr>
        <p:spPr>
          <a:xfrm>
            <a:off x="3340174" y="2200634"/>
            <a:ext cx="1954580" cy="2742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r>
              <a:rPr lang="da-DK" sz="1400" dirty="0">
                <a:solidFill>
                  <a:srgbClr val="0070C0"/>
                </a:solidFill>
              </a:rPr>
              <a:t>20</a:t>
            </a:r>
          </a:p>
        </p:txBody>
      </p:sp>
      <p:sp>
        <p:nvSpPr>
          <p:cNvPr id="88" name="Rektangel 87"/>
          <p:cNvSpPr/>
          <p:nvPr/>
        </p:nvSpPr>
        <p:spPr>
          <a:xfrm>
            <a:off x="3340172" y="2465695"/>
            <a:ext cx="1954580" cy="272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r>
              <a:rPr lang="da-DK" sz="1400" dirty="0">
                <a:solidFill>
                  <a:srgbClr val="0070C0"/>
                </a:solidFill>
              </a:rPr>
              <a:t>80</a:t>
            </a:r>
          </a:p>
        </p:txBody>
      </p:sp>
      <p:sp>
        <p:nvSpPr>
          <p:cNvPr id="90" name="Rektangel 89"/>
          <p:cNvSpPr/>
          <p:nvPr/>
        </p:nvSpPr>
        <p:spPr>
          <a:xfrm>
            <a:off x="3340179" y="1362234"/>
            <a:ext cx="1954580" cy="5084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>
              <a:defRPr/>
            </a:pPr>
            <a:r>
              <a:rPr lang="da-DK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Kumuleret (summeret) interval hyppighed</a:t>
            </a:r>
          </a:p>
        </p:txBody>
      </p:sp>
      <p:sp>
        <p:nvSpPr>
          <p:cNvPr id="95" name="Rektangel 94"/>
          <p:cNvSpPr/>
          <p:nvPr/>
        </p:nvSpPr>
        <p:spPr>
          <a:xfrm>
            <a:off x="6654987" y="1923773"/>
            <a:ext cx="1954580" cy="282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r>
              <a:rPr lang="da-DK" sz="1400" dirty="0">
                <a:solidFill>
                  <a:srgbClr val="C00000"/>
                </a:solidFill>
              </a:rPr>
              <a:t>4/80 ( 5 %)</a:t>
            </a:r>
          </a:p>
        </p:txBody>
      </p:sp>
      <p:sp>
        <p:nvSpPr>
          <p:cNvPr id="96" name="Rektangel 95"/>
          <p:cNvSpPr/>
          <p:nvPr/>
        </p:nvSpPr>
        <p:spPr>
          <a:xfrm>
            <a:off x="6654987" y="2200634"/>
            <a:ext cx="1954580" cy="2742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r>
              <a:rPr lang="da-DK" sz="1400" dirty="0">
                <a:solidFill>
                  <a:srgbClr val="C00000"/>
                </a:solidFill>
              </a:rPr>
              <a:t>20/80 ( 25 %)</a:t>
            </a:r>
          </a:p>
        </p:txBody>
      </p:sp>
      <p:sp>
        <p:nvSpPr>
          <p:cNvPr id="97" name="Rektangel 96"/>
          <p:cNvSpPr/>
          <p:nvPr/>
        </p:nvSpPr>
        <p:spPr>
          <a:xfrm>
            <a:off x="6654985" y="2465695"/>
            <a:ext cx="1954580" cy="272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r>
              <a:rPr lang="da-DK" sz="1400" dirty="0">
                <a:solidFill>
                  <a:srgbClr val="C00000"/>
                </a:solidFill>
              </a:rPr>
              <a:t>80/80 ( 100 %)</a:t>
            </a:r>
          </a:p>
        </p:txBody>
      </p:sp>
      <p:sp>
        <p:nvSpPr>
          <p:cNvPr id="98" name="Rektangel 97"/>
          <p:cNvSpPr/>
          <p:nvPr/>
        </p:nvSpPr>
        <p:spPr>
          <a:xfrm>
            <a:off x="6654984" y="2731529"/>
            <a:ext cx="1954580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dirty="0">
              <a:solidFill>
                <a:srgbClr val="C00000"/>
              </a:solidFill>
            </a:endParaRPr>
          </a:p>
        </p:txBody>
      </p:sp>
      <p:sp>
        <p:nvSpPr>
          <p:cNvPr id="99" name="Rektangel 98"/>
          <p:cNvSpPr/>
          <p:nvPr/>
        </p:nvSpPr>
        <p:spPr>
          <a:xfrm>
            <a:off x="6654992" y="1362234"/>
            <a:ext cx="1954580" cy="5084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>
              <a:defRPr/>
            </a:pPr>
            <a:r>
              <a:rPr lang="da-DK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Kumuleret (summeret) interval frekvens</a:t>
            </a:r>
          </a:p>
        </p:txBody>
      </p:sp>
      <p:sp>
        <p:nvSpPr>
          <p:cNvPr id="131" name="Rektangel 130"/>
          <p:cNvSpPr/>
          <p:nvPr/>
        </p:nvSpPr>
        <p:spPr>
          <a:xfrm>
            <a:off x="5294749" y="1923773"/>
            <a:ext cx="1360243" cy="2822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r>
              <a:rPr lang="da-DK" sz="1400" dirty="0">
                <a:solidFill>
                  <a:srgbClr val="C00000"/>
                </a:solidFill>
              </a:rPr>
              <a:t>4/80 ( 5 %)</a:t>
            </a:r>
          </a:p>
        </p:txBody>
      </p:sp>
      <p:sp>
        <p:nvSpPr>
          <p:cNvPr id="132" name="Rektangel 131"/>
          <p:cNvSpPr/>
          <p:nvPr/>
        </p:nvSpPr>
        <p:spPr>
          <a:xfrm>
            <a:off x="5294749" y="2200634"/>
            <a:ext cx="1360243" cy="2742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 algn="ctr">
              <a:defRPr/>
            </a:pPr>
            <a:r>
              <a:rPr lang="da-DK" sz="1400" dirty="0">
                <a:solidFill>
                  <a:srgbClr val="C00000"/>
                </a:solidFill>
              </a:rPr>
              <a:t>16/80 ( 20 %)</a:t>
            </a:r>
          </a:p>
        </p:txBody>
      </p:sp>
      <p:sp>
        <p:nvSpPr>
          <p:cNvPr id="133" name="Rektangel 132"/>
          <p:cNvSpPr/>
          <p:nvPr/>
        </p:nvSpPr>
        <p:spPr>
          <a:xfrm>
            <a:off x="5294747" y="2465695"/>
            <a:ext cx="1360243" cy="272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r>
              <a:rPr lang="da-DK" sz="1400" dirty="0">
                <a:solidFill>
                  <a:srgbClr val="C00000"/>
                </a:solidFill>
              </a:rPr>
              <a:t>60/80 ( 75 %)</a:t>
            </a:r>
          </a:p>
        </p:txBody>
      </p:sp>
      <p:sp>
        <p:nvSpPr>
          <p:cNvPr id="135" name="Rektangel 134"/>
          <p:cNvSpPr/>
          <p:nvPr/>
        </p:nvSpPr>
        <p:spPr>
          <a:xfrm>
            <a:off x="5294754" y="1362234"/>
            <a:ext cx="1360243" cy="5084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>
              <a:defRPr/>
            </a:pPr>
            <a:r>
              <a:rPr lang="da-DK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Interval</a:t>
            </a:r>
          </a:p>
          <a:p>
            <a:pPr algn="ctr">
              <a:defRPr/>
            </a:pPr>
            <a:r>
              <a:rPr lang="da-DK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frekvens</a:t>
            </a:r>
          </a:p>
        </p:txBody>
      </p:sp>
      <p:sp>
        <p:nvSpPr>
          <p:cNvPr id="140" name="Rektangel 139"/>
          <p:cNvSpPr/>
          <p:nvPr/>
        </p:nvSpPr>
        <p:spPr>
          <a:xfrm>
            <a:off x="646200" y="991693"/>
            <a:ext cx="7963364" cy="28225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lvl="0">
              <a:defRPr/>
            </a:pPr>
            <a:r>
              <a:rPr lang="da-D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Undersøgelse:                 Højdefordelingen i 10. klasse</a:t>
            </a:r>
          </a:p>
        </p:txBody>
      </p:sp>
      <p:sp>
        <p:nvSpPr>
          <p:cNvPr id="141" name="Tekstfelt 140"/>
          <p:cNvSpPr txBox="1"/>
          <p:nvPr/>
        </p:nvSpPr>
        <p:spPr>
          <a:xfrm>
            <a:off x="646200" y="403741"/>
            <a:ext cx="7963364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2800" dirty="0"/>
              <a:t>Metoder til at beskrive </a:t>
            </a:r>
            <a:r>
              <a:rPr lang="da-DK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GRUPPE OBSERVATIONER</a:t>
            </a:r>
          </a:p>
        </p:txBody>
      </p:sp>
      <p:pic>
        <p:nvPicPr>
          <p:cNvPr id="142" name="Billede 1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447" y="-3207188"/>
            <a:ext cx="4981575" cy="2790825"/>
          </a:xfrm>
          <a:prstGeom prst="rect">
            <a:avLst/>
          </a:prstGeom>
        </p:spPr>
      </p:pic>
      <p:sp>
        <p:nvSpPr>
          <p:cNvPr id="143" name="Rektangel 142"/>
          <p:cNvSpPr/>
          <p:nvPr/>
        </p:nvSpPr>
        <p:spPr>
          <a:xfrm>
            <a:off x="8915907" y="418928"/>
            <a:ext cx="2753808" cy="508033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r>
              <a:rPr lang="da-D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Statistiske deskriptorer</a:t>
            </a:r>
          </a:p>
        </p:txBody>
      </p:sp>
      <p:sp>
        <p:nvSpPr>
          <p:cNvPr id="145" name="Rektangel 144"/>
          <p:cNvSpPr/>
          <p:nvPr/>
        </p:nvSpPr>
        <p:spPr>
          <a:xfrm>
            <a:off x="8915907" y="991693"/>
            <a:ext cx="1928557" cy="2640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r>
              <a:rPr lang="da-DK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Observationsstørrelse</a:t>
            </a:r>
          </a:p>
        </p:txBody>
      </p:sp>
      <p:sp>
        <p:nvSpPr>
          <p:cNvPr id="146" name="Rektangel 145"/>
          <p:cNvSpPr/>
          <p:nvPr/>
        </p:nvSpPr>
        <p:spPr>
          <a:xfrm>
            <a:off x="8915907" y="1347134"/>
            <a:ext cx="1928557" cy="2640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r>
              <a:rPr lang="da-DK" sz="1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Typetalinterval</a:t>
            </a:r>
            <a:endParaRPr lang="da-DK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7" name="Rektangel 146"/>
          <p:cNvSpPr/>
          <p:nvPr/>
        </p:nvSpPr>
        <p:spPr>
          <a:xfrm>
            <a:off x="8915906" y="2058016"/>
            <a:ext cx="1928557" cy="264018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r>
              <a:rPr lang="da-DK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Median (50 % kvartil)</a:t>
            </a:r>
          </a:p>
        </p:txBody>
      </p:sp>
      <p:sp>
        <p:nvSpPr>
          <p:cNvPr id="148" name="Rektangel 147"/>
          <p:cNvSpPr/>
          <p:nvPr/>
        </p:nvSpPr>
        <p:spPr>
          <a:xfrm>
            <a:off x="8915906" y="2413457"/>
            <a:ext cx="1928557" cy="264018"/>
          </a:xfrm>
          <a:prstGeom prst="rect">
            <a:avLst/>
          </a:prstGeom>
          <a:solidFill>
            <a:srgbClr val="002060"/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r>
              <a:rPr lang="da-DK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Størsteinterval</a:t>
            </a:r>
            <a:endParaRPr lang="da-DK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9" name="Rektangel 148"/>
          <p:cNvSpPr/>
          <p:nvPr/>
        </p:nvSpPr>
        <p:spPr>
          <a:xfrm>
            <a:off x="8915906" y="2768898"/>
            <a:ext cx="1928557" cy="264018"/>
          </a:xfrm>
          <a:prstGeom prst="rect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r>
              <a:rPr lang="da-DK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Mindsteinterval</a:t>
            </a:r>
          </a:p>
        </p:txBody>
      </p:sp>
      <p:sp>
        <p:nvSpPr>
          <p:cNvPr id="150" name="Rektangel 149"/>
          <p:cNvSpPr/>
          <p:nvPr/>
        </p:nvSpPr>
        <p:spPr>
          <a:xfrm>
            <a:off x="10888543" y="1346620"/>
            <a:ext cx="781173" cy="2640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r>
              <a:rPr lang="da-DK" sz="1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]170;180]</a:t>
            </a:r>
          </a:p>
        </p:txBody>
      </p:sp>
      <p:sp>
        <p:nvSpPr>
          <p:cNvPr id="151" name="Rektangel 150"/>
          <p:cNvSpPr/>
          <p:nvPr/>
        </p:nvSpPr>
        <p:spPr>
          <a:xfrm>
            <a:off x="10888542" y="2056474"/>
            <a:ext cx="781173" cy="264018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r>
              <a:rPr lang="da-DK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173</a:t>
            </a:r>
          </a:p>
        </p:txBody>
      </p:sp>
      <p:sp>
        <p:nvSpPr>
          <p:cNvPr id="152" name="Rektangel 151"/>
          <p:cNvSpPr/>
          <p:nvPr/>
        </p:nvSpPr>
        <p:spPr>
          <a:xfrm>
            <a:off x="10888543" y="991693"/>
            <a:ext cx="781173" cy="2640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r>
              <a:rPr lang="da-DK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</a:t>
            </a:r>
          </a:p>
        </p:txBody>
      </p:sp>
      <p:sp>
        <p:nvSpPr>
          <p:cNvPr id="153" name="Rektangel 152"/>
          <p:cNvSpPr/>
          <p:nvPr/>
        </p:nvSpPr>
        <p:spPr>
          <a:xfrm>
            <a:off x="10888541" y="2411401"/>
            <a:ext cx="781173" cy="264932"/>
          </a:xfrm>
          <a:prstGeom prst="rect">
            <a:avLst/>
          </a:prstGeom>
          <a:solidFill>
            <a:srgbClr val="002060"/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r>
              <a:rPr lang="da-DK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]170;180]</a:t>
            </a:r>
          </a:p>
        </p:txBody>
      </p:sp>
      <p:sp>
        <p:nvSpPr>
          <p:cNvPr id="154" name="Rektangel 153"/>
          <p:cNvSpPr/>
          <p:nvPr/>
        </p:nvSpPr>
        <p:spPr>
          <a:xfrm>
            <a:off x="10888541" y="2767242"/>
            <a:ext cx="781173" cy="264932"/>
          </a:xfrm>
          <a:prstGeom prst="rect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r>
              <a:rPr lang="da-DK" sz="1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]150;160]</a:t>
            </a:r>
          </a:p>
        </p:txBody>
      </p:sp>
      <p:sp>
        <p:nvSpPr>
          <p:cNvPr id="157" name="Rektangel 156"/>
          <p:cNvSpPr/>
          <p:nvPr/>
        </p:nvSpPr>
        <p:spPr>
          <a:xfrm>
            <a:off x="8915907" y="3479780"/>
            <a:ext cx="1928557" cy="264018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r>
              <a:rPr lang="da-DK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Øvre kvartil (75 %)</a:t>
            </a:r>
          </a:p>
        </p:txBody>
      </p:sp>
      <p:sp>
        <p:nvSpPr>
          <p:cNvPr id="158" name="Rektangel 157"/>
          <p:cNvSpPr/>
          <p:nvPr/>
        </p:nvSpPr>
        <p:spPr>
          <a:xfrm>
            <a:off x="10888542" y="3478924"/>
            <a:ext cx="781173" cy="26493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r>
              <a:rPr lang="da-DK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177</a:t>
            </a:r>
          </a:p>
        </p:txBody>
      </p:sp>
      <p:sp>
        <p:nvSpPr>
          <p:cNvPr id="159" name="Rektangel 158"/>
          <p:cNvSpPr/>
          <p:nvPr/>
        </p:nvSpPr>
        <p:spPr>
          <a:xfrm>
            <a:off x="8915906" y="3835224"/>
            <a:ext cx="1928557" cy="2640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r>
              <a:rPr lang="da-DK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Nedre kvartil (25 %)</a:t>
            </a:r>
          </a:p>
        </p:txBody>
      </p:sp>
      <p:sp>
        <p:nvSpPr>
          <p:cNvPr id="160" name="Rektangel 159"/>
          <p:cNvSpPr/>
          <p:nvPr/>
        </p:nvSpPr>
        <p:spPr>
          <a:xfrm>
            <a:off x="10888541" y="3834767"/>
            <a:ext cx="781173" cy="2649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r>
              <a:rPr lang="da-DK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170</a:t>
            </a:r>
          </a:p>
        </p:txBody>
      </p:sp>
      <p:sp>
        <p:nvSpPr>
          <p:cNvPr id="174" name="Rektangel 173"/>
          <p:cNvSpPr/>
          <p:nvPr/>
        </p:nvSpPr>
        <p:spPr>
          <a:xfrm>
            <a:off x="8915907" y="1702575"/>
            <a:ext cx="1928557" cy="264018"/>
          </a:xfrm>
          <a:prstGeom prst="rect">
            <a:avLst/>
          </a:prstGeom>
          <a:solidFill>
            <a:srgbClr val="F72B15"/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r>
              <a:rPr lang="da-DK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Middeltal</a:t>
            </a:r>
          </a:p>
        </p:txBody>
      </p:sp>
      <p:sp>
        <p:nvSpPr>
          <p:cNvPr id="175" name="Rektangel 174"/>
          <p:cNvSpPr/>
          <p:nvPr/>
        </p:nvSpPr>
        <p:spPr>
          <a:xfrm>
            <a:off x="10888543" y="1701547"/>
            <a:ext cx="781173" cy="264018"/>
          </a:xfrm>
          <a:prstGeom prst="rect">
            <a:avLst/>
          </a:prstGeom>
          <a:solidFill>
            <a:srgbClr val="F72B15"/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r>
              <a:rPr lang="da-DK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172</a:t>
            </a:r>
          </a:p>
        </p:txBody>
      </p:sp>
      <p:sp>
        <p:nvSpPr>
          <p:cNvPr id="164" name="Rektangel 163"/>
          <p:cNvSpPr/>
          <p:nvPr/>
        </p:nvSpPr>
        <p:spPr>
          <a:xfrm>
            <a:off x="646206" y="2731779"/>
            <a:ext cx="1333727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5" name="Rektangel 164"/>
          <p:cNvSpPr/>
          <p:nvPr/>
        </p:nvSpPr>
        <p:spPr>
          <a:xfrm>
            <a:off x="1979933" y="2731779"/>
            <a:ext cx="1360243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1" name="Rektangel 170"/>
          <p:cNvSpPr/>
          <p:nvPr/>
        </p:nvSpPr>
        <p:spPr>
          <a:xfrm>
            <a:off x="3340176" y="2731779"/>
            <a:ext cx="1954580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7" name="Rektangel 176"/>
          <p:cNvSpPr/>
          <p:nvPr/>
        </p:nvSpPr>
        <p:spPr>
          <a:xfrm>
            <a:off x="6654989" y="2731779"/>
            <a:ext cx="1954580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9" name="Rektangel 178"/>
          <p:cNvSpPr/>
          <p:nvPr/>
        </p:nvSpPr>
        <p:spPr>
          <a:xfrm>
            <a:off x="5294751" y="2731779"/>
            <a:ext cx="1360243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endParaRPr lang="da-DK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0" name="Rektangel 179"/>
          <p:cNvSpPr/>
          <p:nvPr/>
        </p:nvSpPr>
        <p:spPr>
          <a:xfrm>
            <a:off x="646201" y="2731779"/>
            <a:ext cx="1333727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r>
              <a:rPr lang="da-DK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alt</a:t>
            </a:r>
          </a:p>
        </p:txBody>
      </p:sp>
      <p:sp>
        <p:nvSpPr>
          <p:cNvPr id="181" name="Rektangel 180"/>
          <p:cNvSpPr/>
          <p:nvPr/>
        </p:nvSpPr>
        <p:spPr>
          <a:xfrm>
            <a:off x="1979928" y="2731779"/>
            <a:ext cx="1360243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r>
              <a:rPr lang="da-DK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</a:t>
            </a:r>
          </a:p>
        </p:txBody>
      </p:sp>
      <p:sp>
        <p:nvSpPr>
          <p:cNvPr id="182" name="Rektangel 181"/>
          <p:cNvSpPr/>
          <p:nvPr/>
        </p:nvSpPr>
        <p:spPr>
          <a:xfrm>
            <a:off x="3340171" y="2731779"/>
            <a:ext cx="1954580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r>
              <a:rPr lang="da-DK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</a:t>
            </a:r>
          </a:p>
        </p:txBody>
      </p:sp>
      <p:sp>
        <p:nvSpPr>
          <p:cNvPr id="183" name="Rektangel 182"/>
          <p:cNvSpPr/>
          <p:nvPr/>
        </p:nvSpPr>
        <p:spPr>
          <a:xfrm>
            <a:off x="6654984" y="2731779"/>
            <a:ext cx="1954580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r>
              <a:rPr lang="da-DK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80/80  (100 %)</a:t>
            </a:r>
          </a:p>
        </p:txBody>
      </p:sp>
      <p:sp>
        <p:nvSpPr>
          <p:cNvPr id="184" name="Rektangel 183"/>
          <p:cNvSpPr/>
          <p:nvPr/>
        </p:nvSpPr>
        <p:spPr>
          <a:xfrm>
            <a:off x="5294746" y="2731779"/>
            <a:ext cx="1360243" cy="273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algn="ctr"/>
            <a:r>
              <a:rPr lang="da-DK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80/80 (100 %)</a:t>
            </a:r>
          </a:p>
        </p:txBody>
      </p:sp>
      <p:grpSp>
        <p:nvGrpSpPr>
          <p:cNvPr id="4" name="Gruppe 3"/>
          <p:cNvGrpSpPr/>
          <p:nvPr/>
        </p:nvGrpSpPr>
        <p:grpSpPr>
          <a:xfrm>
            <a:off x="646200" y="3139070"/>
            <a:ext cx="11049412" cy="2210765"/>
            <a:chOff x="646200" y="3139070"/>
            <a:chExt cx="11049412" cy="2210765"/>
          </a:xfrm>
        </p:grpSpPr>
        <p:sp>
          <p:nvSpPr>
            <p:cNvPr id="173" name="Rektangel 172"/>
            <p:cNvSpPr/>
            <p:nvPr/>
          </p:nvSpPr>
          <p:spPr>
            <a:xfrm>
              <a:off x="797785" y="4684058"/>
              <a:ext cx="1791748" cy="503527"/>
            </a:xfrm>
            <a:prstGeom prst="rect">
              <a:avLst/>
            </a:prstGeom>
            <a:solidFill>
              <a:srgbClr val="F72B1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 anchorCtr="0">
              <a:noAutofit/>
            </a:bodyPr>
            <a:lstStyle/>
            <a:p>
              <a:pPr algn="ctr"/>
              <a:r>
                <a:rPr lang="da-DK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MIDDELTAL eksempel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kstfelt 4"/>
                <p:cNvSpPr txBox="1"/>
                <p:nvPr/>
              </p:nvSpPr>
              <p:spPr>
                <a:xfrm>
                  <a:off x="2622019" y="4571337"/>
                  <a:ext cx="9073593" cy="6803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a-DK" dirty="0"/>
                    <a:t>Middeltal </a:t>
                  </a:r>
                  <a14:m>
                    <m:oMath xmlns:m="http://schemas.openxmlformats.org/officeDocument/2006/math">
                      <m:r>
                        <a:rPr lang="da-DK" sz="24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a-DK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a-DK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da-DK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da-DK" sz="2400" b="0" i="1" smtClean="0">
                              <a:latin typeface="Cambria Math" panose="02040503050406030204" pitchFamily="18" charset="0"/>
                            </a:rPr>
                            <m:t>155 +16</m:t>
                          </m:r>
                          <m:r>
                            <a:rPr lang="da-DK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da-DK" sz="240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da-DK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da-DK" sz="2400" i="1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da-DK" sz="2400" b="0" i="1" smtClean="0">
                              <a:latin typeface="Cambria Math" panose="02040503050406030204" pitchFamily="18" charset="0"/>
                            </a:rPr>
                            <m:t> +60</m:t>
                          </m:r>
                          <m:r>
                            <a:rPr lang="da-DK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da-DK" sz="240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da-DK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da-DK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da-DK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80</m:t>
                          </m:r>
                        </m:den>
                      </m:f>
                      <m:r>
                        <a:rPr lang="da-DK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a-DK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a-DK" sz="2400" b="0" i="1" smtClean="0">
                              <a:latin typeface="Cambria Math" panose="02040503050406030204" pitchFamily="18" charset="0"/>
                            </a:rPr>
                            <m:t>13760</m:t>
                          </m:r>
                        </m:num>
                        <m:den>
                          <m:r>
                            <a:rPr lang="da-DK" sz="2400" b="0" i="1" smtClean="0">
                              <a:latin typeface="Cambria Math" panose="02040503050406030204" pitchFamily="18" charset="0"/>
                            </a:rPr>
                            <m:t>80</m:t>
                          </m:r>
                        </m:den>
                      </m:f>
                      <m:r>
                        <a:rPr lang="da-DK" sz="2400" b="0" i="1" smtClean="0">
                          <a:latin typeface="Cambria Math" panose="02040503050406030204" pitchFamily="18" charset="0"/>
                        </a:rPr>
                        <m:t>=172</m:t>
                      </m:r>
                    </m:oMath>
                  </a14:m>
                  <a:endParaRPr lang="da-DK" sz="2400" dirty="0"/>
                </a:p>
              </p:txBody>
            </p:sp>
          </mc:Choice>
          <mc:Fallback xmlns="">
            <p:sp>
              <p:nvSpPr>
                <p:cNvPr id="5" name="Tekstfelt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22019" y="4571337"/>
                  <a:ext cx="9073593" cy="68030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537"/>
                  </a:stretch>
                </a:blipFill>
              </p:spPr>
              <p:txBody>
                <a:bodyPr/>
                <a:lstStyle/>
                <a:p>
                  <a:r>
                    <a:rPr lang="da-DK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6" name="Afrundet rektangel 175"/>
            <p:cNvSpPr/>
            <p:nvPr/>
          </p:nvSpPr>
          <p:spPr>
            <a:xfrm>
              <a:off x="646200" y="4342637"/>
              <a:ext cx="10623712" cy="100719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" name="Tekstfelt 1"/>
            <p:cNvSpPr txBox="1"/>
            <p:nvPr/>
          </p:nvSpPr>
          <p:spPr>
            <a:xfrm>
              <a:off x="646200" y="3139070"/>
              <a:ext cx="2959150" cy="307777"/>
            </a:xfrm>
            <a:prstGeom prst="rect">
              <a:avLst/>
            </a:prstGeom>
            <a:solidFill>
              <a:srgbClr val="F72B1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 anchorCtr="0">
              <a:noAutofit/>
            </a:bodyPr>
            <a:lstStyle>
              <a:defPPr>
                <a:defRPr lang="da-DK"/>
              </a:defPPr>
              <a:lvl1pPr algn="ctr">
                <a:defRPr sz="1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r>
                <a:rPr lang="da-DK" dirty="0">
                  <a:solidFill>
                    <a:schemeClr val="bg1"/>
                  </a:solidFill>
                </a:rPr>
                <a:t>Intervalmidtpunkter: 155, 165 og 175 </a:t>
              </a:r>
            </a:p>
          </p:txBody>
        </p:sp>
        <p:sp>
          <p:nvSpPr>
            <p:cNvPr id="185" name="Tekstfelt 184"/>
            <p:cNvSpPr txBox="1"/>
            <p:nvPr/>
          </p:nvSpPr>
          <p:spPr>
            <a:xfrm>
              <a:off x="646200" y="3517059"/>
              <a:ext cx="5266921" cy="307777"/>
            </a:xfrm>
            <a:prstGeom prst="rect">
              <a:avLst/>
            </a:prstGeom>
            <a:solidFill>
              <a:srgbClr val="F72B1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 anchorCtr="0">
              <a:noAutofit/>
            </a:bodyPr>
            <a:lstStyle>
              <a:defPPr>
                <a:defRPr lang="da-DK"/>
              </a:defPPr>
              <a:lvl1pPr algn="ctr">
                <a:defRPr sz="1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pPr algn="l"/>
              <a:r>
                <a:rPr lang="da-DK" dirty="0">
                  <a:solidFill>
                    <a:schemeClr val="bg1"/>
                  </a:solidFill>
                </a:rPr>
                <a:t>Summen af hyppigheder gange Intervalmidtpunkter giver middeltal:</a:t>
              </a:r>
            </a:p>
          </p:txBody>
        </p:sp>
      </p:grpSp>
      <p:sp>
        <p:nvSpPr>
          <p:cNvPr id="89" name="Tekstfelt 88">
            <a:extLst>
              <a:ext uri="{FF2B5EF4-FFF2-40B4-BE49-F238E27FC236}">
                <a16:creationId xmlns:a16="http://schemas.microsoft.com/office/drawing/2014/main" id="{03637E98-21D5-44B0-8766-BCECC09982D4}"/>
              </a:ext>
            </a:extLst>
          </p:cNvPr>
          <p:cNvSpPr txBox="1"/>
          <p:nvPr/>
        </p:nvSpPr>
        <p:spPr>
          <a:xfrm>
            <a:off x="11669714" y="11456"/>
            <a:ext cx="522286" cy="10156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da-DK" sz="6000" dirty="0">
                <a:highlight>
                  <a:srgbClr val="00FF00"/>
                </a:highlight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86017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7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9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0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2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  <p:bldP spid="57" grpId="0" animBg="1"/>
      <p:bldP spid="77" grpId="0" animBg="1"/>
      <p:bldP spid="78" grpId="0" animBg="1"/>
      <p:bldP spid="79" grpId="0" animBg="1"/>
      <p:bldP spid="81" grpId="0" animBg="1"/>
      <p:bldP spid="86" grpId="0" animBg="1"/>
      <p:bldP spid="87" grpId="0" animBg="1"/>
      <p:bldP spid="88" grpId="0" animBg="1"/>
      <p:bldP spid="90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31" grpId="0" animBg="1"/>
      <p:bldP spid="132" grpId="0" animBg="1"/>
      <p:bldP spid="133" grpId="0" animBg="1"/>
      <p:bldP spid="135" grpId="0" animBg="1"/>
      <p:bldP spid="140" grpId="0" animBg="1"/>
      <p:bldP spid="143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7" grpId="0" animBg="1"/>
      <p:bldP spid="158" grpId="0" animBg="1"/>
      <p:bldP spid="159" grpId="0" animBg="1"/>
      <p:bldP spid="160" grpId="0" animBg="1"/>
      <p:bldP spid="174" grpId="0" animBg="1"/>
      <p:bldP spid="175" grpId="0" animBg="1"/>
      <p:bldP spid="180" grpId="0" animBg="1"/>
      <p:bldP spid="181" grpId="0" animBg="1"/>
      <p:bldP spid="182" grpId="0" animBg="1"/>
      <p:bldP spid="183" grpId="0" animBg="1"/>
      <p:bldP spid="18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268" y="697414"/>
            <a:ext cx="4382029" cy="4267549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665" y="490861"/>
            <a:ext cx="4059004" cy="2340327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3312" y="3222897"/>
            <a:ext cx="3537710" cy="3080889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 rot="20044654">
            <a:off x="2698803" y="1859720"/>
            <a:ext cx="66777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a-DK" sz="5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FRA FORMALSAMLING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87BDB200-EF1D-495D-876F-A63DCE9959E5}"/>
              </a:ext>
            </a:extLst>
          </p:cNvPr>
          <p:cNvSpPr txBox="1"/>
          <p:nvPr/>
        </p:nvSpPr>
        <p:spPr>
          <a:xfrm>
            <a:off x="11669714" y="11456"/>
            <a:ext cx="522286" cy="10156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da-DK" sz="6000" dirty="0">
                <a:highlight>
                  <a:srgbClr val="00FF00"/>
                </a:highlight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8795238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2249</TotalTime>
  <Words>647</Words>
  <Application>Microsoft Office PowerPoint</Application>
  <PresentationFormat>Widescreen</PresentationFormat>
  <Paragraphs>174</Paragraphs>
  <Slides>10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10</vt:i4>
      </vt:variant>
    </vt:vector>
  </HeadingPairs>
  <TitlesOfParts>
    <vt:vector size="16" baseType="lpstr">
      <vt:lpstr>3ds Condensed Light</vt:lpstr>
      <vt:lpstr>Arial</vt:lpstr>
      <vt:lpstr>Calibri</vt:lpstr>
      <vt:lpstr>Calibri Light</vt:lpstr>
      <vt:lpstr>Cambria Math</vt:lpstr>
      <vt:lpstr>Office-tema</vt:lpstr>
      <vt:lpstr>STATISTIK 8K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Ea og Tonny</dc:creator>
  <cp:lastModifiedBy>Tonny Eskjær-Køppen</cp:lastModifiedBy>
  <cp:revision>117</cp:revision>
  <dcterms:created xsi:type="dcterms:W3CDTF">2017-02-04T17:00:25Z</dcterms:created>
  <dcterms:modified xsi:type="dcterms:W3CDTF">2020-03-29T18:07:13Z</dcterms:modified>
</cp:coreProperties>
</file>